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958" r:id="rId6"/>
  </p:sldMasterIdLst>
  <p:notesMasterIdLst>
    <p:notesMasterId r:id="rId26"/>
  </p:notesMasterIdLst>
  <p:handoutMasterIdLst>
    <p:handoutMasterId r:id="rId27"/>
  </p:handoutMasterIdLst>
  <p:sldIdLst>
    <p:sldId id="275" r:id="rId7"/>
    <p:sldId id="366" r:id="rId8"/>
    <p:sldId id="372" r:id="rId9"/>
    <p:sldId id="276" r:id="rId10"/>
    <p:sldId id="277" r:id="rId11"/>
    <p:sldId id="381" r:id="rId12"/>
    <p:sldId id="380" r:id="rId13"/>
    <p:sldId id="367" r:id="rId14"/>
    <p:sldId id="265" r:id="rId15"/>
    <p:sldId id="373" r:id="rId16"/>
    <p:sldId id="378" r:id="rId17"/>
    <p:sldId id="374" r:id="rId18"/>
    <p:sldId id="387" r:id="rId19"/>
    <p:sldId id="376" r:id="rId20"/>
    <p:sldId id="377" r:id="rId21"/>
    <p:sldId id="384" r:id="rId22"/>
    <p:sldId id="385" r:id="rId23"/>
    <p:sldId id="382" r:id="rId24"/>
    <p:sldId id="388" r:id="rId25"/>
  </p:sldIdLst>
  <p:sldSz cx="9144000" cy="5143500" type="screen16x9"/>
  <p:notesSz cx="6799263" cy="9929813"/>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319">
          <p15:clr>
            <a:srgbClr val="A4A3A4"/>
          </p15:clr>
        </p15:guide>
        <p15:guide id="2" orient="horz" pos="2794">
          <p15:clr>
            <a:srgbClr val="A4A3A4"/>
          </p15:clr>
        </p15:guide>
        <p15:guide id="3" pos="340">
          <p15:clr>
            <a:srgbClr val="A4A3A4"/>
          </p15:clr>
        </p15:guide>
        <p15:guide id="4" pos="537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539577-69A5-FA23-162C-E08C8D256C76}" name="Pryse, Sion" initials="PS" userId="S::sion.pryse@defra.gov.uk::4c18ca9a-d29c-431b-a267-f2e373780b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ryse, Sion" initials="PS" lastIdx="2" clrIdx="0">
    <p:extLst>
      <p:ext uri="{19B8F6BF-5375-455C-9EA6-DF929625EA0E}">
        <p15:presenceInfo xmlns:p15="http://schemas.microsoft.com/office/powerpoint/2012/main" userId="S::sion.pryse@defra.gov.uk::4c18ca9a-d29c-431b-a267-f2e373780b77" providerId="AD"/>
      </p:ext>
    </p:extLst>
  </p:cmAuthor>
  <p:cmAuthor id="2" name="Hyde, George" initials="HG" lastIdx="1" clrIdx="1">
    <p:extLst>
      <p:ext uri="{19B8F6BF-5375-455C-9EA6-DF929625EA0E}">
        <p15:presenceInfo xmlns:p15="http://schemas.microsoft.com/office/powerpoint/2012/main" userId="S::george.hyde@defra.gov.uk::f7fe1428-7bd4-49ea-b5e4-71ed18fa5ac6" providerId="AD"/>
      </p:ext>
    </p:extLst>
  </p:cmAuthor>
  <p:cmAuthor id="3" name="Curry, Sophie" initials="CS" lastIdx="4" clrIdx="2">
    <p:extLst>
      <p:ext uri="{19B8F6BF-5375-455C-9EA6-DF929625EA0E}">
        <p15:presenceInfo xmlns:p15="http://schemas.microsoft.com/office/powerpoint/2012/main" userId="S::sophie.curry@defra.gov.uk::36552dea-9f1b-44f5-b337-c9d72e417d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41"/>
    <a:srgbClr val="41C0F0"/>
    <a:srgbClr val="8FB521"/>
    <a:srgbClr val="FFD500"/>
    <a:srgbClr val="8FBF21"/>
    <a:srgbClr val="81BB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D0BA41-CC77-80D0-684B-E4FE0C395BDE}" v="3" dt="2020-12-31T10:53:09.479"/>
    <p1510:client id="{ACAF5495-AE82-4142-C971-5BCC9E8A46B5}" v="31" dt="2021-01-03T18:36:25.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319"/>
        <p:guide orient="horz" pos="2794"/>
        <p:guide pos="340"/>
        <p:guide pos="537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609C98-FFA5-43DB-8E97-09D7B6C998D1}"/>
              </a:ext>
            </a:extLst>
          </p:cNvPr>
          <p:cNvSpPr>
            <a:spLocks noGrp="1"/>
          </p:cNvSpPr>
          <p:nvPr>
            <p:ph type="hdr" sz="quarter"/>
          </p:nvPr>
        </p:nvSpPr>
        <p:spPr>
          <a:xfrm>
            <a:off x="0" y="0"/>
            <a:ext cx="2946400" cy="498475"/>
          </a:xfrm>
          <a:prstGeom prst="rect">
            <a:avLst/>
          </a:prstGeom>
        </p:spPr>
        <p:txBody>
          <a:bodyPr vert="horz" lIns="91458" tIns="45729" rIns="91458" bIns="45729" rtlCol="0"/>
          <a:lstStyle>
            <a:lvl1pPr algn="l" eaLnBrk="0" hangingPunct="0">
              <a:defRPr sz="1200">
                <a:cs typeface="+mn-cs"/>
              </a:defRPr>
            </a:lvl1pPr>
          </a:lstStyle>
          <a:p>
            <a:pPr>
              <a:defRPr/>
            </a:pPr>
            <a:endParaRPr lang="en-GB"/>
          </a:p>
        </p:txBody>
      </p:sp>
      <p:sp>
        <p:nvSpPr>
          <p:cNvPr id="3" name="Date Placeholder 2">
            <a:extLst>
              <a:ext uri="{FF2B5EF4-FFF2-40B4-BE49-F238E27FC236}">
                <a16:creationId xmlns:a16="http://schemas.microsoft.com/office/drawing/2014/main" id="{E3AE8652-F272-41E7-B09D-4D27EE0A24DF}"/>
              </a:ext>
            </a:extLst>
          </p:cNvPr>
          <p:cNvSpPr>
            <a:spLocks noGrp="1"/>
          </p:cNvSpPr>
          <p:nvPr>
            <p:ph type="dt" sz="quarter" idx="1"/>
          </p:nvPr>
        </p:nvSpPr>
        <p:spPr>
          <a:xfrm>
            <a:off x="3851275" y="0"/>
            <a:ext cx="2946400" cy="498475"/>
          </a:xfrm>
          <a:prstGeom prst="rect">
            <a:avLst/>
          </a:prstGeom>
        </p:spPr>
        <p:txBody>
          <a:bodyPr vert="horz" lIns="91458" tIns="45729" rIns="91458" bIns="45729" rtlCol="0"/>
          <a:lstStyle>
            <a:lvl1pPr algn="r" eaLnBrk="0" hangingPunct="0">
              <a:defRPr sz="1200">
                <a:cs typeface="+mn-cs"/>
              </a:defRPr>
            </a:lvl1pPr>
          </a:lstStyle>
          <a:p>
            <a:pPr>
              <a:defRPr/>
            </a:pPr>
            <a:fld id="{3529C2B1-1ABA-4323-8F2D-524A986E372D}" type="datetimeFigureOut">
              <a:rPr lang="en-GB"/>
              <a:pPr>
                <a:defRPr/>
              </a:pPr>
              <a:t>04/01/2021</a:t>
            </a:fld>
            <a:endParaRPr lang="en-GB"/>
          </a:p>
        </p:txBody>
      </p:sp>
      <p:sp>
        <p:nvSpPr>
          <p:cNvPr id="4" name="Footer Placeholder 3">
            <a:extLst>
              <a:ext uri="{FF2B5EF4-FFF2-40B4-BE49-F238E27FC236}">
                <a16:creationId xmlns:a16="http://schemas.microsoft.com/office/drawing/2014/main" id="{3B82DF5A-1407-4003-9ABE-0A45A04696D9}"/>
              </a:ext>
            </a:extLst>
          </p:cNvPr>
          <p:cNvSpPr>
            <a:spLocks noGrp="1"/>
          </p:cNvSpPr>
          <p:nvPr>
            <p:ph type="ftr" sz="quarter" idx="2"/>
          </p:nvPr>
        </p:nvSpPr>
        <p:spPr>
          <a:xfrm>
            <a:off x="0" y="9431338"/>
            <a:ext cx="2946400" cy="498475"/>
          </a:xfrm>
          <a:prstGeom prst="rect">
            <a:avLst/>
          </a:prstGeom>
        </p:spPr>
        <p:txBody>
          <a:bodyPr vert="horz" lIns="91458" tIns="45729" rIns="91458" bIns="45729" rtlCol="0" anchor="b"/>
          <a:lstStyle>
            <a:lvl1pPr algn="l" eaLnBrk="0" hangingPunct="0">
              <a:defRPr sz="1200">
                <a:cs typeface="+mn-cs"/>
              </a:defRPr>
            </a:lvl1pPr>
          </a:lstStyle>
          <a:p>
            <a:pPr>
              <a:defRPr/>
            </a:pPr>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D7F9B6-CD5B-4FC8-9091-567DD07C2ED9}"/>
              </a:ext>
            </a:extLst>
          </p:cNvPr>
          <p:cNvSpPr>
            <a:spLocks noGrp="1"/>
          </p:cNvSpPr>
          <p:nvPr>
            <p:ph type="hdr" sz="quarter"/>
          </p:nvPr>
        </p:nvSpPr>
        <p:spPr>
          <a:xfrm>
            <a:off x="0" y="0"/>
            <a:ext cx="2946400" cy="498475"/>
          </a:xfrm>
          <a:prstGeom prst="rect">
            <a:avLst/>
          </a:prstGeom>
        </p:spPr>
        <p:txBody>
          <a:bodyPr vert="horz" lIns="91458" tIns="45729" rIns="91458" bIns="45729" rtlCol="0"/>
          <a:lstStyle>
            <a:lvl1pPr algn="l" eaLnBrk="0" hangingPunct="0">
              <a:defRPr sz="1200">
                <a:cs typeface="+mn-cs"/>
              </a:defRPr>
            </a:lvl1pPr>
          </a:lstStyle>
          <a:p>
            <a:pPr>
              <a:defRPr/>
            </a:pPr>
            <a:endParaRPr lang="en-GB"/>
          </a:p>
        </p:txBody>
      </p:sp>
      <p:sp>
        <p:nvSpPr>
          <p:cNvPr id="3" name="Date Placeholder 2">
            <a:extLst>
              <a:ext uri="{FF2B5EF4-FFF2-40B4-BE49-F238E27FC236}">
                <a16:creationId xmlns:a16="http://schemas.microsoft.com/office/drawing/2014/main" id="{F2BFDFF1-AC78-4EC1-93CE-5ED177130FBD}"/>
              </a:ext>
            </a:extLst>
          </p:cNvPr>
          <p:cNvSpPr>
            <a:spLocks noGrp="1"/>
          </p:cNvSpPr>
          <p:nvPr>
            <p:ph type="dt" idx="1"/>
          </p:nvPr>
        </p:nvSpPr>
        <p:spPr>
          <a:xfrm>
            <a:off x="3851275" y="0"/>
            <a:ext cx="2946400" cy="498475"/>
          </a:xfrm>
          <a:prstGeom prst="rect">
            <a:avLst/>
          </a:prstGeom>
        </p:spPr>
        <p:txBody>
          <a:bodyPr vert="horz" lIns="91458" tIns="45729" rIns="91458" bIns="45729" rtlCol="0"/>
          <a:lstStyle>
            <a:lvl1pPr algn="r" eaLnBrk="0" hangingPunct="0">
              <a:defRPr sz="1200">
                <a:cs typeface="+mn-cs"/>
              </a:defRPr>
            </a:lvl1pPr>
          </a:lstStyle>
          <a:p>
            <a:pPr>
              <a:defRPr/>
            </a:pPr>
            <a:fld id="{4FF7068D-C673-41A2-9EBA-C476B422E440}" type="datetimeFigureOut">
              <a:rPr lang="en-GB"/>
              <a:pPr>
                <a:defRPr/>
              </a:pPr>
              <a:t>04/01/2021</a:t>
            </a:fld>
            <a:endParaRPr lang="en-GB"/>
          </a:p>
        </p:txBody>
      </p:sp>
      <p:sp>
        <p:nvSpPr>
          <p:cNvPr id="4" name="Slide Image Placeholder 3">
            <a:extLst>
              <a:ext uri="{FF2B5EF4-FFF2-40B4-BE49-F238E27FC236}">
                <a16:creationId xmlns:a16="http://schemas.microsoft.com/office/drawing/2014/main" id="{7DCAED9E-13DD-43DA-A5C4-561D208B15FB}"/>
              </a:ext>
            </a:extLst>
          </p:cNvPr>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58" tIns="45729" rIns="91458" bIns="45729" rtlCol="0" anchor="ctr"/>
          <a:lstStyle/>
          <a:p>
            <a:pPr lvl="0"/>
            <a:endParaRPr lang="en-GB" noProof="0"/>
          </a:p>
        </p:txBody>
      </p:sp>
      <p:sp>
        <p:nvSpPr>
          <p:cNvPr id="5" name="Notes Placeholder 4">
            <a:extLst>
              <a:ext uri="{FF2B5EF4-FFF2-40B4-BE49-F238E27FC236}">
                <a16:creationId xmlns:a16="http://schemas.microsoft.com/office/drawing/2014/main" id="{DDBCC0D6-3AC6-42F5-825A-C5734BE819D4}"/>
              </a:ext>
            </a:extLst>
          </p:cNvPr>
          <p:cNvSpPr>
            <a:spLocks noGrp="1"/>
          </p:cNvSpPr>
          <p:nvPr>
            <p:ph type="body" sz="quarter" idx="3"/>
          </p:nvPr>
        </p:nvSpPr>
        <p:spPr>
          <a:xfrm>
            <a:off x="679450" y="4778375"/>
            <a:ext cx="5440363" cy="3910013"/>
          </a:xfrm>
          <a:prstGeom prst="rect">
            <a:avLst/>
          </a:prstGeom>
        </p:spPr>
        <p:txBody>
          <a:bodyPr vert="horz" lIns="91458" tIns="45729" rIns="91458" bIns="4572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F5ADB63-1CA9-497A-AB76-8197F9AEF30F}"/>
              </a:ext>
            </a:extLst>
          </p:cNvPr>
          <p:cNvSpPr>
            <a:spLocks noGrp="1"/>
          </p:cNvSpPr>
          <p:nvPr>
            <p:ph type="ftr" sz="quarter" idx="4"/>
          </p:nvPr>
        </p:nvSpPr>
        <p:spPr>
          <a:xfrm>
            <a:off x="0" y="9431338"/>
            <a:ext cx="2946400" cy="498475"/>
          </a:xfrm>
          <a:prstGeom prst="rect">
            <a:avLst/>
          </a:prstGeom>
        </p:spPr>
        <p:txBody>
          <a:bodyPr vert="horz" lIns="91458" tIns="45729" rIns="91458" bIns="45729" rtlCol="0" anchor="b"/>
          <a:lstStyle>
            <a:lvl1pPr algn="l" eaLnBrk="0" hangingPunct="0">
              <a:defRPr sz="1200">
                <a:cs typeface="+mn-cs"/>
              </a:defRPr>
            </a:lvl1pPr>
          </a:lstStyle>
          <a:p>
            <a:pPr>
              <a:defRPr/>
            </a:pPr>
            <a:endParaRPr lang="en-GB"/>
          </a:p>
        </p:txBody>
      </p:sp>
      <p:sp>
        <p:nvSpPr>
          <p:cNvPr id="7" name="Slide Number Placeholder 6">
            <a:extLst>
              <a:ext uri="{FF2B5EF4-FFF2-40B4-BE49-F238E27FC236}">
                <a16:creationId xmlns:a16="http://schemas.microsoft.com/office/drawing/2014/main" id="{2ABDBFAA-53B6-4502-BCF3-F6E3AB8199FC}"/>
              </a:ext>
            </a:extLst>
          </p:cNvPr>
          <p:cNvSpPr>
            <a:spLocks noGrp="1"/>
          </p:cNvSpPr>
          <p:nvPr>
            <p:ph type="sldNum" sz="quarter" idx="5"/>
          </p:nvPr>
        </p:nvSpPr>
        <p:spPr>
          <a:xfrm>
            <a:off x="3851275" y="9431338"/>
            <a:ext cx="2946400" cy="498475"/>
          </a:xfrm>
          <a:prstGeom prst="rect">
            <a:avLst/>
          </a:prstGeom>
        </p:spPr>
        <p:txBody>
          <a:bodyPr vert="horz" wrap="square" lIns="91458" tIns="45729" rIns="91458" bIns="45729" numCol="1" anchor="b" anchorCtr="0" compatLnSpc="1">
            <a:prstTxWarp prst="textNoShape">
              <a:avLst/>
            </a:prstTxWarp>
          </a:bodyPr>
          <a:lstStyle>
            <a:lvl1pPr algn="r">
              <a:defRPr sz="1200"/>
            </a:lvl1pPr>
          </a:lstStyle>
          <a:p>
            <a:pPr>
              <a:defRPr/>
            </a:pPr>
            <a:fld id="{88BA6C3E-08FE-4292-A5AB-2B7770BD2D0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100A4A2-8AE7-40AC-A937-0CEC5E1CCC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43EEF13-5AA2-4244-A439-6B3521DFA0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4340" name="Slide Number Placeholder 4">
            <a:extLst>
              <a:ext uri="{FF2B5EF4-FFF2-40B4-BE49-F238E27FC236}">
                <a16:creationId xmlns:a16="http://schemas.microsoft.com/office/drawing/2014/main" id="{F7C26FA9-465B-4076-969E-E2123271B9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93FECF8-4D22-4D10-8D30-DB251BE50561}" type="slidenum">
              <a:rPr lang="en-GB" altLang="en-US" smtClean="0"/>
              <a:pPr/>
              <a:t>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8BA6C3E-08FE-4292-A5AB-2B7770BD2D0A}" type="slidenum">
              <a:rPr lang="en-GB" altLang="en-US" smtClean="0"/>
              <a:pPr>
                <a:defRPr/>
              </a:pPr>
              <a:t>6</a:t>
            </a:fld>
            <a:endParaRPr lang="en-GB" altLang="en-US"/>
          </a:p>
        </p:txBody>
      </p:sp>
    </p:spTree>
    <p:extLst>
      <p:ext uri="{BB962C8B-B14F-4D97-AF65-F5344CB8AC3E}">
        <p14:creationId xmlns:p14="http://schemas.microsoft.com/office/powerpoint/2010/main" val="7858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F8B79BB-01D4-4880-A0A5-B6A23DFA1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BB8B7AC-7F0B-40F2-A302-9A8B457369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a:extLst>
              <a:ext uri="{FF2B5EF4-FFF2-40B4-BE49-F238E27FC236}">
                <a16:creationId xmlns:a16="http://schemas.microsoft.com/office/drawing/2014/main" id="{28F3F0DA-73F2-4E36-B186-6AE3C03D06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EA85A2A-BFF6-4280-898C-02E0D5E446B5}" type="slidenum">
              <a:rPr lang="en-GB" altLang="en-US" smtClean="0"/>
              <a:pPr/>
              <a:t>8</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8BA6C3E-08FE-4292-A5AB-2B7770BD2D0A}" type="slidenum">
              <a:rPr lang="en-GB" altLang="en-US" smtClean="0"/>
              <a:pPr>
                <a:defRPr/>
              </a:pPr>
              <a:t>9</a:t>
            </a:fld>
            <a:endParaRPr lang="en-GB" altLang="en-US"/>
          </a:p>
        </p:txBody>
      </p:sp>
    </p:spTree>
    <p:extLst>
      <p:ext uri="{BB962C8B-B14F-4D97-AF65-F5344CB8AC3E}">
        <p14:creationId xmlns:p14="http://schemas.microsoft.com/office/powerpoint/2010/main" val="3509799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F8B79BB-01D4-4880-A0A5-B6A23DFA1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BB8B7AC-7F0B-40F2-A302-9A8B457369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a:extLst>
              <a:ext uri="{FF2B5EF4-FFF2-40B4-BE49-F238E27FC236}">
                <a16:creationId xmlns:a16="http://schemas.microsoft.com/office/drawing/2014/main" id="{28F3F0DA-73F2-4E36-B186-6AE3C03D06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EA85A2A-BFF6-4280-898C-02E0D5E446B5}" type="slidenum">
              <a:rPr lang="en-GB" altLang="en-US" smtClean="0"/>
              <a:pPr/>
              <a:t>11</a:t>
            </a:fld>
            <a:endParaRPr lang="en-GB" altLang="en-US"/>
          </a:p>
        </p:txBody>
      </p:sp>
    </p:spTree>
    <p:extLst>
      <p:ext uri="{BB962C8B-B14F-4D97-AF65-F5344CB8AC3E}">
        <p14:creationId xmlns:p14="http://schemas.microsoft.com/office/powerpoint/2010/main" val="342541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Green">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F471DAB-53C6-4A19-8D02-7BB671C34A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800" y="1625604"/>
            <a:ext cx="6081104" cy="911621"/>
          </a:xfrm>
        </p:spPr>
        <p:txBody>
          <a:bodyPr anchor="b"/>
          <a:lstStyle>
            <a:lvl1pPr algn="l">
              <a:defRPr sz="4200">
                <a:solidFill>
                  <a:schemeClr val="bg1"/>
                </a:solidFill>
              </a:defRPr>
            </a:lvl1pPr>
          </a:lstStyle>
          <a:p>
            <a:r>
              <a:rPr lang="en-US"/>
              <a:t>Click to edit Master title style</a:t>
            </a:r>
          </a:p>
        </p:txBody>
      </p:sp>
      <p:sp>
        <p:nvSpPr>
          <p:cNvPr id="3" name="Subtitle 2"/>
          <p:cNvSpPr>
            <a:spLocks noGrp="1"/>
          </p:cNvSpPr>
          <p:nvPr>
            <p:ph type="subTitle" idx="1"/>
          </p:nvPr>
        </p:nvSpPr>
        <p:spPr>
          <a:xfrm>
            <a:off x="431800" y="2606281"/>
            <a:ext cx="6081104" cy="74017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9481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and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9738" y="1155600"/>
            <a:ext cx="6940800" cy="348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439743" y="847803"/>
            <a:ext cx="8264525" cy="225185"/>
          </a:xfrm>
        </p:spPr>
        <p:txBody>
          <a:bodyPr/>
          <a:lstStyle>
            <a:lvl1pPr marL="0" indent="0">
              <a:buNone/>
              <a:defRPr sz="2200" b="0"/>
            </a:lvl1pPr>
          </a:lstStyle>
          <a:p>
            <a:pPr lvl="0"/>
            <a:r>
              <a:rPr lang="en-US"/>
              <a:t>Click to edit Master text styles</a:t>
            </a:r>
          </a:p>
        </p:txBody>
      </p:sp>
      <p:sp>
        <p:nvSpPr>
          <p:cNvPr id="5" name="Footer Placeholder 4">
            <a:extLst>
              <a:ext uri="{FF2B5EF4-FFF2-40B4-BE49-F238E27FC236}">
                <a16:creationId xmlns:a16="http://schemas.microsoft.com/office/drawing/2014/main" id="{A7159F18-FC6D-47E5-8A98-7E8B40D69F67}"/>
              </a:ext>
            </a:extLst>
          </p:cNvPr>
          <p:cNvSpPr>
            <a:spLocks noGrp="1"/>
          </p:cNvSpPr>
          <p:nvPr>
            <p:ph type="ftr" sz="quarter" idx="14"/>
          </p:nvPr>
        </p:nvSpPr>
        <p:spPr/>
        <p:txBody>
          <a:bodyPr/>
          <a:lstStyle>
            <a:lvl1pPr>
              <a:defRPr/>
            </a:lvl1pPr>
          </a:lstStyle>
          <a:p>
            <a:pPr>
              <a:defRPr/>
            </a:pPr>
            <a:r>
              <a:rPr lang="en-GB"/>
              <a:t>Text in footer</a:t>
            </a:r>
          </a:p>
        </p:txBody>
      </p:sp>
      <p:sp>
        <p:nvSpPr>
          <p:cNvPr id="6" name="Slide Number Placeholder 5">
            <a:extLst>
              <a:ext uri="{FF2B5EF4-FFF2-40B4-BE49-F238E27FC236}">
                <a16:creationId xmlns:a16="http://schemas.microsoft.com/office/drawing/2014/main" id="{7CB117C1-6D60-4FFA-AEE0-13553E872D94}"/>
              </a:ext>
            </a:extLst>
          </p:cNvPr>
          <p:cNvSpPr>
            <a:spLocks noGrp="1"/>
          </p:cNvSpPr>
          <p:nvPr>
            <p:ph type="sldNum" sz="quarter" idx="15"/>
          </p:nvPr>
        </p:nvSpPr>
        <p:spPr/>
        <p:txBody>
          <a:bodyPr/>
          <a:lstStyle>
            <a:lvl1pPr>
              <a:defRPr/>
            </a:lvl1pPr>
          </a:lstStyle>
          <a:p>
            <a:pPr>
              <a:defRPr/>
            </a:pPr>
            <a:fld id="{C5A2AA59-F1E4-4E68-AF7E-B9375DCCFFE7}" type="slidenum">
              <a:rPr lang="en-GB" altLang="en-US"/>
              <a:pPr>
                <a:defRPr/>
              </a:pPr>
              <a:t>‹#›</a:t>
            </a:fld>
            <a:endParaRPr lang="en-GB" altLang="en-US"/>
          </a:p>
        </p:txBody>
      </p:sp>
    </p:spTree>
    <p:extLst>
      <p:ext uri="{BB962C8B-B14F-4D97-AF65-F5344CB8AC3E}">
        <p14:creationId xmlns:p14="http://schemas.microsoft.com/office/powerpoint/2010/main" val="162661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9738" y="1155600"/>
            <a:ext cx="4075112" cy="348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4" y="1155600"/>
            <a:ext cx="4075113" cy="348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7CD67F2-0DE3-4F42-B7F9-8C9CA24CA90A}"/>
              </a:ext>
            </a:extLst>
          </p:cNvPr>
          <p:cNvSpPr>
            <a:spLocks noGrp="1"/>
          </p:cNvSpPr>
          <p:nvPr>
            <p:ph type="ftr" sz="quarter" idx="10"/>
          </p:nvPr>
        </p:nvSpPr>
        <p:spPr/>
        <p:txBody>
          <a:bodyPr/>
          <a:lstStyle>
            <a:lvl1pPr>
              <a:defRPr/>
            </a:lvl1pPr>
          </a:lstStyle>
          <a:p>
            <a:pPr>
              <a:defRPr/>
            </a:pPr>
            <a:r>
              <a:rPr lang="en-GB"/>
              <a:t>Text in footer</a:t>
            </a:r>
          </a:p>
        </p:txBody>
      </p:sp>
      <p:sp>
        <p:nvSpPr>
          <p:cNvPr id="6" name="Slide Number Placeholder 5">
            <a:extLst>
              <a:ext uri="{FF2B5EF4-FFF2-40B4-BE49-F238E27FC236}">
                <a16:creationId xmlns:a16="http://schemas.microsoft.com/office/drawing/2014/main" id="{25149AB0-3D70-43FB-BA21-AF0D25E95939}"/>
              </a:ext>
            </a:extLst>
          </p:cNvPr>
          <p:cNvSpPr>
            <a:spLocks noGrp="1"/>
          </p:cNvSpPr>
          <p:nvPr>
            <p:ph type="sldNum" sz="quarter" idx="11"/>
          </p:nvPr>
        </p:nvSpPr>
        <p:spPr/>
        <p:txBody>
          <a:bodyPr/>
          <a:lstStyle>
            <a:lvl1pPr>
              <a:defRPr/>
            </a:lvl1pPr>
          </a:lstStyle>
          <a:p>
            <a:pPr>
              <a:defRPr/>
            </a:pPr>
            <a:fld id="{EAF18241-BDB1-428F-9E3F-264A160C689D}" type="slidenum">
              <a:rPr lang="en-GB" altLang="en-US"/>
              <a:pPr>
                <a:defRPr/>
              </a:pPr>
              <a:t>‹#›</a:t>
            </a:fld>
            <a:endParaRPr lang="en-GB" altLang="en-US"/>
          </a:p>
        </p:txBody>
      </p:sp>
    </p:spTree>
    <p:extLst>
      <p:ext uri="{BB962C8B-B14F-4D97-AF65-F5344CB8AC3E}">
        <p14:creationId xmlns:p14="http://schemas.microsoft.com/office/powerpoint/2010/main" val="175163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9200" y="353922"/>
            <a:ext cx="8265600" cy="362040"/>
          </a:xfrm>
        </p:spPr>
        <p:txBody>
          <a:bodyPr/>
          <a:lstStyle/>
          <a:p>
            <a:r>
              <a:rPr lang="en-US"/>
              <a:t>Click to edit Master title style</a:t>
            </a:r>
          </a:p>
        </p:txBody>
      </p:sp>
      <p:sp>
        <p:nvSpPr>
          <p:cNvPr id="3" name="Text Placeholder 2"/>
          <p:cNvSpPr>
            <a:spLocks noGrp="1"/>
          </p:cNvSpPr>
          <p:nvPr>
            <p:ph type="body" idx="1"/>
          </p:nvPr>
        </p:nvSpPr>
        <p:spPr>
          <a:xfrm>
            <a:off x="439200" y="847800"/>
            <a:ext cx="4039394" cy="224100"/>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9200" y="1155600"/>
            <a:ext cx="4039394" cy="348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847800"/>
            <a:ext cx="4075650" cy="224100"/>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155600"/>
            <a:ext cx="4075650" cy="348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A7FACA7F-8819-43C3-954F-5FC6469DC950}"/>
              </a:ext>
            </a:extLst>
          </p:cNvPr>
          <p:cNvSpPr>
            <a:spLocks noGrp="1"/>
          </p:cNvSpPr>
          <p:nvPr>
            <p:ph type="ftr" sz="quarter" idx="10"/>
          </p:nvPr>
        </p:nvSpPr>
        <p:spPr/>
        <p:txBody>
          <a:bodyPr/>
          <a:lstStyle>
            <a:lvl1pPr>
              <a:defRPr/>
            </a:lvl1pPr>
          </a:lstStyle>
          <a:p>
            <a:pPr>
              <a:defRPr/>
            </a:pPr>
            <a:r>
              <a:rPr lang="en-GB"/>
              <a:t>Text in footer</a:t>
            </a:r>
          </a:p>
        </p:txBody>
      </p:sp>
      <p:sp>
        <p:nvSpPr>
          <p:cNvPr id="8" name="Slide Number Placeholder 5">
            <a:extLst>
              <a:ext uri="{FF2B5EF4-FFF2-40B4-BE49-F238E27FC236}">
                <a16:creationId xmlns:a16="http://schemas.microsoft.com/office/drawing/2014/main" id="{E1F3E4A4-C84B-4921-A7BF-EF552B07A1C0}"/>
              </a:ext>
            </a:extLst>
          </p:cNvPr>
          <p:cNvSpPr>
            <a:spLocks noGrp="1"/>
          </p:cNvSpPr>
          <p:nvPr>
            <p:ph type="sldNum" sz="quarter" idx="11"/>
          </p:nvPr>
        </p:nvSpPr>
        <p:spPr/>
        <p:txBody>
          <a:bodyPr/>
          <a:lstStyle>
            <a:lvl1pPr>
              <a:defRPr/>
            </a:lvl1pPr>
          </a:lstStyle>
          <a:p>
            <a:pPr>
              <a:defRPr/>
            </a:pPr>
            <a:fld id="{5A99575C-4F76-4909-822D-B3B217EBBAAA}" type="slidenum">
              <a:rPr lang="en-GB" altLang="en-US"/>
              <a:pPr>
                <a:defRPr/>
              </a:pPr>
              <a:t>‹#›</a:t>
            </a:fld>
            <a:endParaRPr lang="en-GB" altLang="en-US"/>
          </a:p>
        </p:txBody>
      </p:sp>
    </p:spTree>
    <p:extLst>
      <p:ext uri="{BB962C8B-B14F-4D97-AF65-F5344CB8AC3E}">
        <p14:creationId xmlns:p14="http://schemas.microsoft.com/office/powerpoint/2010/main" val="489063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ide Ba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9739" y="360272"/>
            <a:ext cx="2592000" cy="324000"/>
          </a:xfrm>
        </p:spPr>
        <p:txBody>
          <a:bodyPr/>
          <a:lstStyle/>
          <a:p>
            <a:r>
              <a:rPr lang="en-US"/>
              <a:t>Click to edit Master title style</a:t>
            </a:r>
          </a:p>
        </p:txBody>
      </p:sp>
      <p:sp>
        <p:nvSpPr>
          <p:cNvPr id="3" name="Content Placeholder 2"/>
          <p:cNvSpPr>
            <a:spLocks noGrp="1"/>
          </p:cNvSpPr>
          <p:nvPr>
            <p:ph sz="half" idx="1"/>
          </p:nvPr>
        </p:nvSpPr>
        <p:spPr>
          <a:xfrm>
            <a:off x="439738" y="1140621"/>
            <a:ext cx="2592000" cy="3488728"/>
          </a:xfrm>
        </p:spPr>
        <p:txBody>
          <a:bodyPr/>
          <a:lstStyle>
            <a:lvl1pPr marL="0" indent="0">
              <a:buNone/>
              <a:defRPr sz="1800"/>
            </a:lvl1pPr>
          </a:lstStyle>
          <a:p>
            <a:pPr lvl="0"/>
            <a:r>
              <a:rPr lang="en-US"/>
              <a:t>Click to edit Master text styles</a:t>
            </a:r>
          </a:p>
        </p:txBody>
      </p:sp>
      <p:sp>
        <p:nvSpPr>
          <p:cNvPr id="4" name="Content Placeholder 3"/>
          <p:cNvSpPr>
            <a:spLocks noGrp="1"/>
          </p:cNvSpPr>
          <p:nvPr>
            <p:ph sz="half" idx="2"/>
          </p:nvPr>
        </p:nvSpPr>
        <p:spPr>
          <a:xfrm>
            <a:off x="3187057" y="357188"/>
            <a:ext cx="5517206" cy="4272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A79BAD-D9A8-4ACE-87DC-5070099C3A20}"/>
              </a:ext>
            </a:extLst>
          </p:cNvPr>
          <p:cNvSpPr>
            <a:spLocks noGrp="1"/>
          </p:cNvSpPr>
          <p:nvPr>
            <p:ph type="ftr" sz="quarter" idx="10"/>
          </p:nvPr>
        </p:nvSpPr>
        <p:spPr/>
        <p:txBody>
          <a:bodyPr/>
          <a:lstStyle>
            <a:lvl1pPr>
              <a:defRPr/>
            </a:lvl1pPr>
          </a:lstStyle>
          <a:p>
            <a:pPr>
              <a:defRPr/>
            </a:pPr>
            <a:r>
              <a:rPr lang="en-GB"/>
              <a:t>Text in footer</a:t>
            </a:r>
          </a:p>
        </p:txBody>
      </p:sp>
      <p:sp>
        <p:nvSpPr>
          <p:cNvPr id="6" name="Slide Number Placeholder 5">
            <a:extLst>
              <a:ext uri="{FF2B5EF4-FFF2-40B4-BE49-F238E27FC236}">
                <a16:creationId xmlns:a16="http://schemas.microsoft.com/office/drawing/2014/main" id="{F55523EF-2A53-466C-8CB4-6AC7445CBD2F}"/>
              </a:ext>
            </a:extLst>
          </p:cNvPr>
          <p:cNvSpPr>
            <a:spLocks noGrp="1"/>
          </p:cNvSpPr>
          <p:nvPr>
            <p:ph type="sldNum" sz="quarter" idx="11"/>
          </p:nvPr>
        </p:nvSpPr>
        <p:spPr/>
        <p:txBody>
          <a:bodyPr/>
          <a:lstStyle>
            <a:lvl1pPr>
              <a:defRPr/>
            </a:lvl1pPr>
          </a:lstStyle>
          <a:p>
            <a:pPr>
              <a:defRPr/>
            </a:pPr>
            <a:fld id="{77B810D1-69AA-4057-BCA3-C066004FC28C}" type="slidenum">
              <a:rPr lang="en-GB" altLang="en-US"/>
              <a:pPr>
                <a:defRPr/>
              </a:pPr>
              <a:t>‹#›</a:t>
            </a:fld>
            <a:endParaRPr lang="en-GB" altLang="en-US"/>
          </a:p>
        </p:txBody>
      </p:sp>
    </p:spTree>
    <p:extLst>
      <p:ext uri="{BB962C8B-B14F-4D97-AF65-F5344CB8AC3E}">
        <p14:creationId xmlns:p14="http://schemas.microsoft.com/office/powerpoint/2010/main" val="1154853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ar Sub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9200" y="359612"/>
            <a:ext cx="2592000" cy="324000"/>
          </a:xfrm>
        </p:spPr>
        <p:txBody>
          <a:bodyPr/>
          <a:lstStyle/>
          <a:p>
            <a:r>
              <a:rPr lang="en-US"/>
              <a:t>Click to edit Master title style</a:t>
            </a:r>
          </a:p>
        </p:txBody>
      </p:sp>
      <p:sp>
        <p:nvSpPr>
          <p:cNvPr id="3" name="Text Placeholder 2"/>
          <p:cNvSpPr>
            <a:spLocks noGrp="1"/>
          </p:cNvSpPr>
          <p:nvPr>
            <p:ph type="body" idx="1"/>
          </p:nvPr>
        </p:nvSpPr>
        <p:spPr>
          <a:xfrm>
            <a:off x="439200" y="847800"/>
            <a:ext cx="2592000" cy="224100"/>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9200" y="1155600"/>
            <a:ext cx="2592000" cy="3501628"/>
          </a:xfrm>
        </p:spPr>
        <p:txBody>
          <a:bodyPr/>
          <a:lstStyle>
            <a:lvl1pPr marL="0" indent="0">
              <a:buNone/>
              <a:defRPr sz="1800"/>
            </a:lvl1pPr>
            <a:lvl2pPr>
              <a:defRPr b="1"/>
            </a:lvl2pPr>
          </a:lstStyle>
          <a:p>
            <a:pPr lvl="0"/>
            <a:r>
              <a:rPr lang="en-US"/>
              <a:t>Click to edit Master text styles</a:t>
            </a:r>
          </a:p>
        </p:txBody>
      </p:sp>
      <p:sp>
        <p:nvSpPr>
          <p:cNvPr id="6" name="Content Placeholder 5"/>
          <p:cNvSpPr>
            <a:spLocks noGrp="1"/>
          </p:cNvSpPr>
          <p:nvPr>
            <p:ph sz="quarter" idx="4"/>
          </p:nvPr>
        </p:nvSpPr>
        <p:spPr>
          <a:xfrm>
            <a:off x="3181756" y="357189"/>
            <a:ext cx="5523044" cy="4285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D10E0A0-BDBE-491C-A94E-8C0B0A8B5DD1}"/>
              </a:ext>
            </a:extLst>
          </p:cNvPr>
          <p:cNvSpPr>
            <a:spLocks noGrp="1"/>
          </p:cNvSpPr>
          <p:nvPr>
            <p:ph type="ftr" sz="quarter" idx="10"/>
          </p:nvPr>
        </p:nvSpPr>
        <p:spPr/>
        <p:txBody>
          <a:bodyPr/>
          <a:lstStyle>
            <a:lvl1pPr>
              <a:defRPr/>
            </a:lvl1pPr>
          </a:lstStyle>
          <a:p>
            <a:pPr>
              <a:defRPr/>
            </a:pPr>
            <a:r>
              <a:rPr lang="en-GB"/>
              <a:t>Text in footer</a:t>
            </a:r>
          </a:p>
        </p:txBody>
      </p:sp>
      <p:sp>
        <p:nvSpPr>
          <p:cNvPr id="8" name="Slide Number Placeholder 5">
            <a:extLst>
              <a:ext uri="{FF2B5EF4-FFF2-40B4-BE49-F238E27FC236}">
                <a16:creationId xmlns:a16="http://schemas.microsoft.com/office/drawing/2014/main" id="{26D10EFF-BCB1-436F-B96D-04F14FDFA71C}"/>
              </a:ext>
            </a:extLst>
          </p:cNvPr>
          <p:cNvSpPr>
            <a:spLocks noGrp="1"/>
          </p:cNvSpPr>
          <p:nvPr>
            <p:ph type="sldNum" sz="quarter" idx="11"/>
          </p:nvPr>
        </p:nvSpPr>
        <p:spPr/>
        <p:txBody>
          <a:bodyPr/>
          <a:lstStyle>
            <a:lvl1pPr>
              <a:defRPr/>
            </a:lvl1pPr>
          </a:lstStyle>
          <a:p>
            <a:pPr>
              <a:defRPr/>
            </a:pPr>
            <a:fld id="{98F2486C-E8C1-494B-968E-6385888E6A97}" type="slidenum">
              <a:rPr lang="en-GB" altLang="en-US"/>
              <a:pPr>
                <a:defRPr/>
              </a:pPr>
              <a:t>‹#›</a:t>
            </a:fld>
            <a:endParaRPr lang="en-GB" altLang="en-US"/>
          </a:p>
        </p:txBody>
      </p:sp>
    </p:spTree>
    <p:extLst>
      <p:ext uri="{BB962C8B-B14F-4D97-AF65-F5344CB8AC3E}">
        <p14:creationId xmlns:p14="http://schemas.microsoft.com/office/powerpoint/2010/main" val="4058196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ption and Content">
    <p:spTree>
      <p:nvGrpSpPr>
        <p:cNvPr id="1" name=""/>
        <p:cNvGrpSpPr/>
        <p:nvPr/>
      </p:nvGrpSpPr>
      <p:grpSpPr>
        <a:xfrm>
          <a:off x="0" y="0"/>
          <a:ext cx="0" cy="0"/>
          <a:chOff x="0" y="0"/>
          <a:chExt cx="0" cy="0"/>
        </a:xfrm>
      </p:grpSpPr>
      <p:sp>
        <p:nvSpPr>
          <p:cNvPr id="5" name="Isosceles Triangle 7">
            <a:extLst>
              <a:ext uri="{FF2B5EF4-FFF2-40B4-BE49-F238E27FC236}">
                <a16:creationId xmlns:a16="http://schemas.microsoft.com/office/drawing/2014/main" id="{4EC8EEC9-1FD4-41D6-9F52-DFF133E4D3F8}"/>
              </a:ext>
            </a:extLst>
          </p:cNvPr>
          <p:cNvSpPr/>
          <p:nvPr userDrawn="1"/>
        </p:nvSpPr>
        <p:spPr>
          <a:xfrm rot="10800000">
            <a:off x="441325" y="4198938"/>
            <a:ext cx="727075" cy="29686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Content Placeholder 2"/>
          <p:cNvSpPr>
            <a:spLocks noGrp="1"/>
          </p:cNvSpPr>
          <p:nvPr>
            <p:ph sz="half" idx="1"/>
          </p:nvPr>
        </p:nvSpPr>
        <p:spPr>
          <a:xfrm>
            <a:off x="449263" y="357188"/>
            <a:ext cx="2077200" cy="4000500"/>
          </a:xfrm>
          <a:solidFill>
            <a:schemeClr val="tx2"/>
          </a:solidFill>
        </p:spPr>
        <p:txBody>
          <a:bodyPr/>
          <a:lstStyle>
            <a:lvl1pPr marL="0" indent="0">
              <a:buNone/>
              <a:defRPr b="0">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2674621" y="357189"/>
            <a:ext cx="6029642" cy="4271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272E262-CFB8-4EC9-B98C-CC2F4374C7C1}"/>
              </a:ext>
            </a:extLst>
          </p:cNvPr>
          <p:cNvSpPr>
            <a:spLocks noGrp="1"/>
          </p:cNvSpPr>
          <p:nvPr>
            <p:ph type="ftr" sz="quarter" idx="10"/>
          </p:nvPr>
        </p:nvSpPr>
        <p:spPr/>
        <p:txBody>
          <a:bodyPr/>
          <a:lstStyle>
            <a:lvl1pPr>
              <a:defRPr/>
            </a:lvl1pPr>
          </a:lstStyle>
          <a:p>
            <a:pPr>
              <a:defRPr/>
            </a:pPr>
            <a:r>
              <a:rPr lang="en-GB"/>
              <a:t>Text in footer</a:t>
            </a:r>
          </a:p>
        </p:txBody>
      </p:sp>
      <p:sp>
        <p:nvSpPr>
          <p:cNvPr id="7" name="Slide Number Placeholder 6">
            <a:extLst>
              <a:ext uri="{FF2B5EF4-FFF2-40B4-BE49-F238E27FC236}">
                <a16:creationId xmlns:a16="http://schemas.microsoft.com/office/drawing/2014/main" id="{91DEFA4C-54C3-47B1-BFC4-683B68619EAA}"/>
              </a:ext>
            </a:extLst>
          </p:cNvPr>
          <p:cNvSpPr>
            <a:spLocks noGrp="1"/>
          </p:cNvSpPr>
          <p:nvPr>
            <p:ph type="sldNum" sz="quarter" idx="11"/>
          </p:nvPr>
        </p:nvSpPr>
        <p:spPr/>
        <p:txBody>
          <a:bodyPr/>
          <a:lstStyle>
            <a:lvl1pPr>
              <a:defRPr/>
            </a:lvl1pPr>
          </a:lstStyle>
          <a:p>
            <a:pPr>
              <a:defRPr/>
            </a:pPr>
            <a:fld id="{9B1334F5-7B4A-438E-8277-D088DCD225F5}" type="slidenum">
              <a:rPr lang="en-GB" altLang="en-US"/>
              <a:pPr>
                <a:defRPr/>
              </a:pPr>
              <a:t>‹#›</a:t>
            </a:fld>
            <a:endParaRPr lang="en-GB" altLang="en-US"/>
          </a:p>
        </p:txBody>
      </p:sp>
    </p:spTree>
    <p:extLst>
      <p:ext uri="{BB962C8B-B14F-4D97-AF65-F5344CB8AC3E}">
        <p14:creationId xmlns:p14="http://schemas.microsoft.com/office/powerpoint/2010/main" val="671108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FCE0CEB3-40A2-4C60-8C04-000A85771DD5}"/>
              </a:ext>
            </a:extLst>
          </p:cNvPr>
          <p:cNvSpPr>
            <a:spLocks noGrp="1"/>
          </p:cNvSpPr>
          <p:nvPr>
            <p:ph type="ftr" sz="quarter" idx="10"/>
          </p:nvPr>
        </p:nvSpPr>
        <p:spPr/>
        <p:txBody>
          <a:bodyPr/>
          <a:lstStyle>
            <a:lvl1pPr>
              <a:defRPr/>
            </a:lvl1pPr>
          </a:lstStyle>
          <a:p>
            <a:pPr>
              <a:defRPr/>
            </a:pPr>
            <a:r>
              <a:rPr lang="en-GB"/>
              <a:t>Text in footer</a:t>
            </a:r>
          </a:p>
        </p:txBody>
      </p:sp>
      <p:sp>
        <p:nvSpPr>
          <p:cNvPr id="4" name="Slide Number Placeholder 5">
            <a:extLst>
              <a:ext uri="{FF2B5EF4-FFF2-40B4-BE49-F238E27FC236}">
                <a16:creationId xmlns:a16="http://schemas.microsoft.com/office/drawing/2014/main" id="{E1ABE722-8C5F-4B47-97C1-C29EDF5AC430}"/>
              </a:ext>
            </a:extLst>
          </p:cNvPr>
          <p:cNvSpPr>
            <a:spLocks noGrp="1"/>
          </p:cNvSpPr>
          <p:nvPr>
            <p:ph type="sldNum" sz="quarter" idx="11"/>
          </p:nvPr>
        </p:nvSpPr>
        <p:spPr/>
        <p:txBody>
          <a:bodyPr/>
          <a:lstStyle>
            <a:lvl1pPr>
              <a:defRPr/>
            </a:lvl1pPr>
          </a:lstStyle>
          <a:p>
            <a:pPr>
              <a:defRPr/>
            </a:pPr>
            <a:fld id="{141CC352-3F5E-44ED-A556-2D6F1B6D0EF5}" type="slidenum">
              <a:rPr lang="en-GB" altLang="en-US"/>
              <a:pPr>
                <a:defRPr/>
              </a:pPr>
              <a:t>‹#›</a:t>
            </a:fld>
            <a:endParaRPr lang="en-GB" altLang="en-US"/>
          </a:p>
        </p:txBody>
      </p:sp>
    </p:spTree>
    <p:extLst>
      <p:ext uri="{BB962C8B-B14F-4D97-AF65-F5344CB8AC3E}">
        <p14:creationId xmlns:p14="http://schemas.microsoft.com/office/powerpoint/2010/main" val="1141619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6CF87BF-C078-41AB-B978-8F8BCCCCF812}"/>
              </a:ext>
            </a:extLst>
          </p:cNvPr>
          <p:cNvSpPr>
            <a:spLocks noGrp="1"/>
          </p:cNvSpPr>
          <p:nvPr>
            <p:ph type="ftr" sz="quarter" idx="10"/>
          </p:nvPr>
        </p:nvSpPr>
        <p:spPr/>
        <p:txBody>
          <a:bodyPr/>
          <a:lstStyle>
            <a:lvl1pPr>
              <a:defRPr/>
            </a:lvl1pPr>
          </a:lstStyle>
          <a:p>
            <a:pPr>
              <a:defRPr/>
            </a:pPr>
            <a:r>
              <a:rPr lang="en-GB"/>
              <a:t>Text in footer</a:t>
            </a:r>
          </a:p>
        </p:txBody>
      </p:sp>
      <p:sp>
        <p:nvSpPr>
          <p:cNvPr id="3" name="Slide Number Placeholder 5">
            <a:extLst>
              <a:ext uri="{FF2B5EF4-FFF2-40B4-BE49-F238E27FC236}">
                <a16:creationId xmlns:a16="http://schemas.microsoft.com/office/drawing/2014/main" id="{5E27C9AC-DF2D-4284-96B5-5ECB345C882E}"/>
              </a:ext>
            </a:extLst>
          </p:cNvPr>
          <p:cNvSpPr>
            <a:spLocks noGrp="1"/>
          </p:cNvSpPr>
          <p:nvPr>
            <p:ph type="sldNum" sz="quarter" idx="11"/>
          </p:nvPr>
        </p:nvSpPr>
        <p:spPr/>
        <p:txBody>
          <a:bodyPr/>
          <a:lstStyle>
            <a:lvl1pPr>
              <a:defRPr/>
            </a:lvl1pPr>
          </a:lstStyle>
          <a:p>
            <a:pPr>
              <a:defRPr/>
            </a:pPr>
            <a:fld id="{0EC1EC9F-016F-49F3-AE60-3C35F803F74D}" type="slidenum">
              <a:rPr lang="en-GB" altLang="en-US"/>
              <a:pPr>
                <a:defRPr/>
              </a:pPr>
              <a:t>‹#›</a:t>
            </a:fld>
            <a:endParaRPr lang="en-GB" altLang="en-US"/>
          </a:p>
        </p:txBody>
      </p:sp>
    </p:spTree>
    <p:extLst>
      <p:ext uri="{BB962C8B-B14F-4D97-AF65-F5344CB8AC3E}">
        <p14:creationId xmlns:p14="http://schemas.microsoft.com/office/powerpoint/2010/main" val="4131012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39929-6087-44F0-B08C-FCC2345B8A32}"/>
              </a:ext>
            </a:extLst>
          </p:cNvPr>
          <p:cNvSpPr>
            <a:spLocks noGrp="1"/>
          </p:cNvSpPr>
          <p:nvPr>
            <p:ph type="dt" sz="half" idx="10"/>
          </p:nvPr>
        </p:nvSpPr>
        <p:spPr/>
        <p:txBody>
          <a:bodyPr/>
          <a:lstStyle>
            <a:lvl1pPr>
              <a:defRPr/>
            </a:lvl1pPr>
          </a:lstStyle>
          <a:p>
            <a:pPr>
              <a:defRPr/>
            </a:pPr>
            <a:fld id="{D7DB6128-F86A-4CF2-BB10-CE1E7D04AAF8}" type="datetimeFigureOut">
              <a:rPr lang="en-GB"/>
              <a:pPr>
                <a:defRPr/>
              </a:pPr>
              <a:t>04/01/2021</a:t>
            </a:fld>
            <a:endParaRPr lang="en-GB"/>
          </a:p>
        </p:txBody>
      </p:sp>
      <p:sp>
        <p:nvSpPr>
          <p:cNvPr id="5" name="Footer Placeholder 4">
            <a:extLst>
              <a:ext uri="{FF2B5EF4-FFF2-40B4-BE49-F238E27FC236}">
                <a16:creationId xmlns:a16="http://schemas.microsoft.com/office/drawing/2014/main" id="{074EFF1D-2A85-4DA0-8015-09A57496873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DFFE13C-84C1-416D-8916-D3DD03129099}"/>
              </a:ext>
            </a:extLst>
          </p:cNvPr>
          <p:cNvSpPr>
            <a:spLocks noGrp="1"/>
          </p:cNvSpPr>
          <p:nvPr>
            <p:ph type="sldNum" sz="quarter" idx="12"/>
          </p:nvPr>
        </p:nvSpPr>
        <p:spPr/>
        <p:txBody>
          <a:bodyPr/>
          <a:lstStyle>
            <a:lvl1pPr>
              <a:defRPr/>
            </a:lvl1pPr>
          </a:lstStyle>
          <a:p>
            <a:pPr>
              <a:defRPr/>
            </a:pPr>
            <a:fld id="{52E04D02-41CD-4710-9995-08A41C63D1E5}" type="slidenum">
              <a:rPr lang="en-GB"/>
              <a:pPr>
                <a:defRPr/>
              </a:pPr>
              <a:t>‹#›</a:t>
            </a:fld>
            <a:endParaRPr lang="en-GB"/>
          </a:p>
        </p:txBody>
      </p:sp>
    </p:spTree>
    <p:extLst>
      <p:ext uri="{BB962C8B-B14F-4D97-AF65-F5344CB8AC3E}">
        <p14:creationId xmlns:p14="http://schemas.microsoft.com/office/powerpoint/2010/main" val="3429280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2C2143-3469-4501-8D6B-82893F4926D7}"/>
              </a:ext>
            </a:extLst>
          </p:cNvPr>
          <p:cNvSpPr>
            <a:spLocks noGrp="1"/>
          </p:cNvSpPr>
          <p:nvPr>
            <p:ph type="dt" sz="half" idx="10"/>
          </p:nvPr>
        </p:nvSpPr>
        <p:spPr/>
        <p:txBody>
          <a:bodyPr/>
          <a:lstStyle>
            <a:lvl1pPr>
              <a:defRPr/>
            </a:lvl1pPr>
          </a:lstStyle>
          <a:p>
            <a:pPr>
              <a:defRPr/>
            </a:pPr>
            <a:fld id="{ACFAAE29-7CA8-4E00-8C93-46595ADEDE37}" type="datetimeFigureOut">
              <a:rPr lang="en-GB"/>
              <a:pPr>
                <a:defRPr/>
              </a:pPr>
              <a:t>04/01/2021</a:t>
            </a:fld>
            <a:endParaRPr lang="en-GB"/>
          </a:p>
        </p:txBody>
      </p:sp>
      <p:sp>
        <p:nvSpPr>
          <p:cNvPr id="5" name="Footer Placeholder 4">
            <a:extLst>
              <a:ext uri="{FF2B5EF4-FFF2-40B4-BE49-F238E27FC236}">
                <a16:creationId xmlns:a16="http://schemas.microsoft.com/office/drawing/2014/main" id="{55258058-E485-4BC8-9F2F-AAF7FAF4359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486EBC0-2DDB-4C0B-B627-DEAA5CC01CAF}"/>
              </a:ext>
            </a:extLst>
          </p:cNvPr>
          <p:cNvSpPr>
            <a:spLocks noGrp="1"/>
          </p:cNvSpPr>
          <p:nvPr>
            <p:ph type="sldNum" sz="quarter" idx="12"/>
          </p:nvPr>
        </p:nvSpPr>
        <p:spPr/>
        <p:txBody>
          <a:bodyPr/>
          <a:lstStyle>
            <a:lvl1pPr>
              <a:defRPr/>
            </a:lvl1pPr>
          </a:lstStyle>
          <a:p>
            <a:pPr>
              <a:defRPr/>
            </a:pPr>
            <a:fld id="{2EE68462-1FF3-4999-B4DA-2096B3D06AD2}" type="slidenum">
              <a:rPr lang="en-GB"/>
              <a:pPr>
                <a:defRPr/>
              </a:pPr>
              <a:t>‹#›</a:t>
            </a:fld>
            <a:endParaRPr lang="en-GB"/>
          </a:p>
        </p:txBody>
      </p:sp>
    </p:spTree>
    <p:extLst>
      <p:ext uri="{BB962C8B-B14F-4D97-AF65-F5344CB8AC3E}">
        <p14:creationId xmlns:p14="http://schemas.microsoft.com/office/powerpoint/2010/main" val="284346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no graphics) - Green">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6D65625-14B9-4474-B3C4-D3B7509A26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800" y="1301754"/>
            <a:ext cx="6081104" cy="911621"/>
          </a:xfrm>
        </p:spPr>
        <p:txBody>
          <a:bodyPr anchor="b"/>
          <a:lstStyle>
            <a:lvl1pPr algn="l">
              <a:defRPr sz="4200">
                <a:solidFill>
                  <a:schemeClr val="bg1"/>
                </a:solidFill>
              </a:defRPr>
            </a:lvl1pPr>
          </a:lstStyle>
          <a:p>
            <a:r>
              <a:rPr lang="en-US"/>
              <a:t>Click to edit Master title style</a:t>
            </a:r>
          </a:p>
        </p:txBody>
      </p:sp>
      <p:sp>
        <p:nvSpPr>
          <p:cNvPr id="3" name="Subtitle 2"/>
          <p:cNvSpPr>
            <a:spLocks noGrp="1"/>
          </p:cNvSpPr>
          <p:nvPr>
            <p:ph type="subTitle" idx="1"/>
          </p:nvPr>
        </p:nvSpPr>
        <p:spPr>
          <a:xfrm>
            <a:off x="431800" y="2282431"/>
            <a:ext cx="6081104" cy="74017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52738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8396CE-000B-44AA-8CE1-8E8E1E74C76A}"/>
              </a:ext>
            </a:extLst>
          </p:cNvPr>
          <p:cNvSpPr>
            <a:spLocks noGrp="1"/>
          </p:cNvSpPr>
          <p:nvPr>
            <p:ph type="dt" sz="half" idx="10"/>
          </p:nvPr>
        </p:nvSpPr>
        <p:spPr/>
        <p:txBody>
          <a:bodyPr/>
          <a:lstStyle>
            <a:lvl1pPr>
              <a:defRPr/>
            </a:lvl1pPr>
          </a:lstStyle>
          <a:p>
            <a:pPr>
              <a:defRPr/>
            </a:pPr>
            <a:fld id="{A14C8C46-451F-4759-9808-02C425A74839}" type="datetimeFigureOut">
              <a:rPr lang="en-GB"/>
              <a:pPr>
                <a:defRPr/>
              </a:pPr>
              <a:t>04/01/2021</a:t>
            </a:fld>
            <a:endParaRPr lang="en-GB"/>
          </a:p>
        </p:txBody>
      </p:sp>
      <p:sp>
        <p:nvSpPr>
          <p:cNvPr id="5" name="Footer Placeholder 4">
            <a:extLst>
              <a:ext uri="{FF2B5EF4-FFF2-40B4-BE49-F238E27FC236}">
                <a16:creationId xmlns:a16="http://schemas.microsoft.com/office/drawing/2014/main" id="{348E5E83-A3B0-4156-A2B6-8C0285BAEB0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BC567B9-9DE2-4F51-986A-E82D0D3D3047}"/>
              </a:ext>
            </a:extLst>
          </p:cNvPr>
          <p:cNvSpPr>
            <a:spLocks noGrp="1"/>
          </p:cNvSpPr>
          <p:nvPr>
            <p:ph type="sldNum" sz="quarter" idx="12"/>
          </p:nvPr>
        </p:nvSpPr>
        <p:spPr/>
        <p:txBody>
          <a:bodyPr/>
          <a:lstStyle>
            <a:lvl1pPr>
              <a:defRPr/>
            </a:lvl1pPr>
          </a:lstStyle>
          <a:p>
            <a:pPr>
              <a:defRPr/>
            </a:pPr>
            <a:fld id="{6D6EEC83-74B4-47D0-8B40-E260B28CD922}" type="slidenum">
              <a:rPr lang="en-GB"/>
              <a:pPr>
                <a:defRPr/>
              </a:pPr>
              <a:t>‹#›</a:t>
            </a:fld>
            <a:endParaRPr lang="en-GB"/>
          </a:p>
        </p:txBody>
      </p:sp>
    </p:spTree>
    <p:extLst>
      <p:ext uri="{BB962C8B-B14F-4D97-AF65-F5344CB8AC3E}">
        <p14:creationId xmlns:p14="http://schemas.microsoft.com/office/powerpoint/2010/main" val="2931428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630A0903-464C-4CA3-9209-32ACA8538FE2}"/>
              </a:ext>
            </a:extLst>
          </p:cNvPr>
          <p:cNvSpPr>
            <a:spLocks noGrp="1"/>
          </p:cNvSpPr>
          <p:nvPr>
            <p:ph type="dt" sz="half" idx="10"/>
          </p:nvPr>
        </p:nvSpPr>
        <p:spPr/>
        <p:txBody>
          <a:bodyPr/>
          <a:lstStyle>
            <a:lvl1pPr>
              <a:defRPr/>
            </a:lvl1pPr>
          </a:lstStyle>
          <a:p>
            <a:pPr>
              <a:defRPr/>
            </a:pPr>
            <a:fld id="{2EA943B0-6B4F-4BE4-AB15-8BC40640F155}" type="datetimeFigureOut">
              <a:rPr lang="en-GB"/>
              <a:pPr>
                <a:defRPr/>
              </a:pPr>
              <a:t>04/01/2021</a:t>
            </a:fld>
            <a:endParaRPr lang="en-GB"/>
          </a:p>
        </p:txBody>
      </p:sp>
      <p:sp>
        <p:nvSpPr>
          <p:cNvPr id="6" name="Footer Placeholder 4">
            <a:extLst>
              <a:ext uri="{FF2B5EF4-FFF2-40B4-BE49-F238E27FC236}">
                <a16:creationId xmlns:a16="http://schemas.microsoft.com/office/drawing/2014/main" id="{54951856-856F-49FC-BFD5-93E3EC3CCE2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2FBDAC0-CC00-450E-8CA6-FF22939839E6}"/>
              </a:ext>
            </a:extLst>
          </p:cNvPr>
          <p:cNvSpPr>
            <a:spLocks noGrp="1"/>
          </p:cNvSpPr>
          <p:nvPr>
            <p:ph type="sldNum" sz="quarter" idx="12"/>
          </p:nvPr>
        </p:nvSpPr>
        <p:spPr/>
        <p:txBody>
          <a:bodyPr/>
          <a:lstStyle>
            <a:lvl1pPr>
              <a:defRPr/>
            </a:lvl1pPr>
          </a:lstStyle>
          <a:p>
            <a:pPr>
              <a:defRPr/>
            </a:pPr>
            <a:fld id="{36DDDB31-BDD6-4964-B21C-017CAAC41801}" type="slidenum">
              <a:rPr lang="en-GB"/>
              <a:pPr>
                <a:defRPr/>
              </a:pPr>
              <a:t>‹#›</a:t>
            </a:fld>
            <a:endParaRPr lang="en-GB"/>
          </a:p>
        </p:txBody>
      </p:sp>
    </p:spTree>
    <p:extLst>
      <p:ext uri="{BB962C8B-B14F-4D97-AF65-F5344CB8AC3E}">
        <p14:creationId xmlns:p14="http://schemas.microsoft.com/office/powerpoint/2010/main" val="2294735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4F40BB63-B700-4095-BDC8-6DFA1904CFD3}"/>
              </a:ext>
            </a:extLst>
          </p:cNvPr>
          <p:cNvSpPr>
            <a:spLocks noGrp="1"/>
          </p:cNvSpPr>
          <p:nvPr>
            <p:ph type="dt" sz="half" idx="10"/>
          </p:nvPr>
        </p:nvSpPr>
        <p:spPr/>
        <p:txBody>
          <a:bodyPr/>
          <a:lstStyle>
            <a:lvl1pPr>
              <a:defRPr/>
            </a:lvl1pPr>
          </a:lstStyle>
          <a:p>
            <a:pPr>
              <a:defRPr/>
            </a:pPr>
            <a:fld id="{BADC95B6-FD50-45B3-84C1-DD632C1889D8}" type="datetimeFigureOut">
              <a:rPr lang="en-GB"/>
              <a:pPr>
                <a:defRPr/>
              </a:pPr>
              <a:t>04/01/2021</a:t>
            </a:fld>
            <a:endParaRPr lang="en-GB"/>
          </a:p>
        </p:txBody>
      </p:sp>
      <p:sp>
        <p:nvSpPr>
          <p:cNvPr id="8" name="Footer Placeholder 4">
            <a:extLst>
              <a:ext uri="{FF2B5EF4-FFF2-40B4-BE49-F238E27FC236}">
                <a16:creationId xmlns:a16="http://schemas.microsoft.com/office/drawing/2014/main" id="{FF0A5B78-F28E-4778-B08E-4138F693CFE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0D21C225-C48F-4DE7-A2E0-ED9CBA31F414}"/>
              </a:ext>
            </a:extLst>
          </p:cNvPr>
          <p:cNvSpPr>
            <a:spLocks noGrp="1"/>
          </p:cNvSpPr>
          <p:nvPr>
            <p:ph type="sldNum" sz="quarter" idx="12"/>
          </p:nvPr>
        </p:nvSpPr>
        <p:spPr/>
        <p:txBody>
          <a:bodyPr/>
          <a:lstStyle>
            <a:lvl1pPr>
              <a:defRPr/>
            </a:lvl1pPr>
          </a:lstStyle>
          <a:p>
            <a:pPr>
              <a:defRPr/>
            </a:pPr>
            <a:fld id="{D056EB30-6C54-4E4E-8F79-BAE0A1EE33B1}" type="slidenum">
              <a:rPr lang="en-GB"/>
              <a:pPr>
                <a:defRPr/>
              </a:pPr>
              <a:t>‹#›</a:t>
            </a:fld>
            <a:endParaRPr lang="en-GB"/>
          </a:p>
        </p:txBody>
      </p:sp>
    </p:spTree>
    <p:extLst>
      <p:ext uri="{BB962C8B-B14F-4D97-AF65-F5344CB8AC3E}">
        <p14:creationId xmlns:p14="http://schemas.microsoft.com/office/powerpoint/2010/main" val="1590272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4F6FD22B-6369-421A-9C2C-12026EE65688}"/>
              </a:ext>
            </a:extLst>
          </p:cNvPr>
          <p:cNvSpPr>
            <a:spLocks noGrp="1"/>
          </p:cNvSpPr>
          <p:nvPr>
            <p:ph type="dt" sz="half" idx="10"/>
          </p:nvPr>
        </p:nvSpPr>
        <p:spPr/>
        <p:txBody>
          <a:bodyPr/>
          <a:lstStyle>
            <a:lvl1pPr>
              <a:defRPr/>
            </a:lvl1pPr>
          </a:lstStyle>
          <a:p>
            <a:pPr>
              <a:defRPr/>
            </a:pPr>
            <a:fld id="{A861006D-427B-4823-A2BA-15B005C05AF2}" type="datetimeFigureOut">
              <a:rPr lang="en-GB"/>
              <a:pPr>
                <a:defRPr/>
              </a:pPr>
              <a:t>04/01/2021</a:t>
            </a:fld>
            <a:endParaRPr lang="en-GB"/>
          </a:p>
        </p:txBody>
      </p:sp>
      <p:sp>
        <p:nvSpPr>
          <p:cNvPr id="4" name="Footer Placeholder 4">
            <a:extLst>
              <a:ext uri="{FF2B5EF4-FFF2-40B4-BE49-F238E27FC236}">
                <a16:creationId xmlns:a16="http://schemas.microsoft.com/office/drawing/2014/main" id="{598F5125-ADC4-46D8-843A-09F3F3A074D0}"/>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72FB04A-6B3E-4C2F-9BE6-386D636EE916}"/>
              </a:ext>
            </a:extLst>
          </p:cNvPr>
          <p:cNvSpPr>
            <a:spLocks noGrp="1"/>
          </p:cNvSpPr>
          <p:nvPr>
            <p:ph type="sldNum" sz="quarter" idx="12"/>
          </p:nvPr>
        </p:nvSpPr>
        <p:spPr/>
        <p:txBody>
          <a:bodyPr/>
          <a:lstStyle>
            <a:lvl1pPr>
              <a:defRPr/>
            </a:lvl1pPr>
          </a:lstStyle>
          <a:p>
            <a:pPr>
              <a:defRPr/>
            </a:pPr>
            <a:fld id="{F2530B7B-8FB4-4726-AAE2-46718744FF6F}" type="slidenum">
              <a:rPr lang="en-GB"/>
              <a:pPr>
                <a:defRPr/>
              </a:pPr>
              <a:t>‹#›</a:t>
            </a:fld>
            <a:endParaRPr lang="en-GB"/>
          </a:p>
        </p:txBody>
      </p:sp>
    </p:spTree>
    <p:extLst>
      <p:ext uri="{BB962C8B-B14F-4D97-AF65-F5344CB8AC3E}">
        <p14:creationId xmlns:p14="http://schemas.microsoft.com/office/powerpoint/2010/main" val="632852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F8C6920-BEC5-47FF-92CB-0B3CAFC28281}"/>
              </a:ext>
            </a:extLst>
          </p:cNvPr>
          <p:cNvSpPr>
            <a:spLocks noGrp="1"/>
          </p:cNvSpPr>
          <p:nvPr>
            <p:ph type="dt" sz="half" idx="10"/>
          </p:nvPr>
        </p:nvSpPr>
        <p:spPr/>
        <p:txBody>
          <a:bodyPr/>
          <a:lstStyle>
            <a:lvl1pPr>
              <a:defRPr/>
            </a:lvl1pPr>
          </a:lstStyle>
          <a:p>
            <a:pPr>
              <a:defRPr/>
            </a:pPr>
            <a:fld id="{5134F2E4-2CBA-4327-8F8A-BD83A1F73680}" type="datetimeFigureOut">
              <a:rPr lang="en-GB"/>
              <a:pPr>
                <a:defRPr/>
              </a:pPr>
              <a:t>04/01/2021</a:t>
            </a:fld>
            <a:endParaRPr lang="en-GB"/>
          </a:p>
        </p:txBody>
      </p:sp>
      <p:sp>
        <p:nvSpPr>
          <p:cNvPr id="3" name="Footer Placeholder 4">
            <a:extLst>
              <a:ext uri="{FF2B5EF4-FFF2-40B4-BE49-F238E27FC236}">
                <a16:creationId xmlns:a16="http://schemas.microsoft.com/office/drawing/2014/main" id="{F2FEB733-0EC2-412B-9146-2A78A93E583A}"/>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334F026D-BF0A-49A6-A719-EF8B5E4A9986}"/>
              </a:ext>
            </a:extLst>
          </p:cNvPr>
          <p:cNvSpPr>
            <a:spLocks noGrp="1"/>
          </p:cNvSpPr>
          <p:nvPr>
            <p:ph type="sldNum" sz="quarter" idx="12"/>
          </p:nvPr>
        </p:nvSpPr>
        <p:spPr/>
        <p:txBody>
          <a:bodyPr/>
          <a:lstStyle>
            <a:lvl1pPr>
              <a:defRPr/>
            </a:lvl1pPr>
          </a:lstStyle>
          <a:p>
            <a:pPr>
              <a:defRPr/>
            </a:pPr>
            <a:fld id="{D812BFE0-2896-4EB0-9D9C-BC429648786D}" type="slidenum">
              <a:rPr lang="en-GB"/>
              <a:pPr>
                <a:defRPr/>
              </a:pPr>
              <a:t>‹#›</a:t>
            </a:fld>
            <a:endParaRPr lang="en-GB"/>
          </a:p>
        </p:txBody>
      </p:sp>
    </p:spTree>
    <p:extLst>
      <p:ext uri="{BB962C8B-B14F-4D97-AF65-F5344CB8AC3E}">
        <p14:creationId xmlns:p14="http://schemas.microsoft.com/office/powerpoint/2010/main" val="2545062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A5BF8D1-6F46-4F2B-99D2-B8954F19E0B8}"/>
              </a:ext>
            </a:extLst>
          </p:cNvPr>
          <p:cNvSpPr>
            <a:spLocks noGrp="1"/>
          </p:cNvSpPr>
          <p:nvPr>
            <p:ph type="dt" sz="half" idx="10"/>
          </p:nvPr>
        </p:nvSpPr>
        <p:spPr/>
        <p:txBody>
          <a:bodyPr/>
          <a:lstStyle>
            <a:lvl1pPr>
              <a:defRPr/>
            </a:lvl1pPr>
          </a:lstStyle>
          <a:p>
            <a:pPr>
              <a:defRPr/>
            </a:pPr>
            <a:fld id="{4AA5ECC3-320A-4A47-B668-D46F80D31B67}" type="datetimeFigureOut">
              <a:rPr lang="en-GB"/>
              <a:pPr>
                <a:defRPr/>
              </a:pPr>
              <a:t>04/01/2021</a:t>
            </a:fld>
            <a:endParaRPr lang="en-GB"/>
          </a:p>
        </p:txBody>
      </p:sp>
      <p:sp>
        <p:nvSpPr>
          <p:cNvPr id="6" name="Footer Placeholder 4">
            <a:extLst>
              <a:ext uri="{FF2B5EF4-FFF2-40B4-BE49-F238E27FC236}">
                <a16:creationId xmlns:a16="http://schemas.microsoft.com/office/drawing/2014/main" id="{C4D19A26-6B22-46C4-8105-8C6F02D4C25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528CA43-044D-401C-A1C1-364BB229FEDF}"/>
              </a:ext>
            </a:extLst>
          </p:cNvPr>
          <p:cNvSpPr>
            <a:spLocks noGrp="1"/>
          </p:cNvSpPr>
          <p:nvPr>
            <p:ph type="sldNum" sz="quarter" idx="12"/>
          </p:nvPr>
        </p:nvSpPr>
        <p:spPr/>
        <p:txBody>
          <a:bodyPr/>
          <a:lstStyle>
            <a:lvl1pPr>
              <a:defRPr/>
            </a:lvl1pPr>
          </a:lstStyle>
          <a:p>
            <a:pPr>
              <a:defRPr/>
            </a:pPr>
            <a:fld id="{E1C98CD4-4792-43DC-AE29-56BB669E9AE3}" type="slidenum">
              <a:rPr lang="en-GB"/>
              <a:pPr>
                <a:defRPr/>
              </a:pPr>
              <a:t>‹#›</a:t>
            </a:fld>
            <a:endParaRPr lang="en-GB"/>
          </a:p>
        </p:txBody>
      </p:sp>
    </p:spTree>
    <p:extLst>
      <p:ext uri="{BB962C8B-B14F-4D97-AF65-F5344CB8AC3E}">
        <p14:creationId xmlns:p14="http://schemas.microsoft.com/office/powerpoint/2010/main" val="1730125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C6B73A4F-B1A6-4697-B7B0-E1C107665EED}"/>
              </a:ext>
            </a:extLst>
          </p:cNvPr>
          <p:cNvSpPr>
            <a:spLocks noGrp="1"/>
          </p:cNvSpPr>
          <p:nvPr>
            <p:ph type="dt" sz="half" idx="10"/>
          </p:nvPr>
        </p:nvSpPr>
        <p:spPr/>
        <p:txBody>
          <a:bodyPr/>
          <a:lstStyle>
            <a:lvl1pPr>
              <a:defRPr/>
            </a:lvl1pPr>
          </a:lstStyle>
          <a:p>
            <a:pPr>
              <a:defRPr/>
            </a:pPr>
            <a:fld id="{E5F468B1-6BD5-4FD3-9786-DEA4BE53AD69}" type="datetimeFigureOut">
              <a:rPr lang="en-GB"/>
              <a:pPr>
                <a:defRPr/>
              </a:pPr>
              <a:t>04/01/2021</a:t>
            </a:fld>
            <a:endParaRPr lang="en-GB"/>
          </a:p>
        </p:txBody>
      </p:sp>
      <p:sp>
        <p:nvSpPr>
          <p:cNvPr id="6" name="Footer Placeholder 4">
            <a:extLst>
              <a:ext uri="{FF2B5EF4-FFF2-40B4-BE49-F238E27FC236}">
                <a16:creationId xmlns:a16="http://schemas.microsoft.com/office/drawing/2014/main" id="{A9FABE24-5707-476C-A0D5-E916E118025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81CF382-65D3-498A-9A7E-3A8DDD0AB686}"/>
              </a:ext>
            </a:extLst>
          </p:cNvPr>
          <p:cNvSpPr>
            <a:spLocks noGrp="1"/>
          </p:cNvSpPr>
          <p:nvPr>
            <p:ph type="sldNum" sz="quarter" idx="12"/>
          </p:nvPr>
        </p:nvSpPr>
        <p:spPr/>
        <p:txBody>
          <a:bodyPr/>
          <a:lstStyle>
            <a:lvl1pPr>
              <a:defRPr/>
            </a:lvl1pPr>
          </a:lstStyle>
          <a:p>
            <a:pPr>
              <a:defRPr/>
            </a:pPr>
            <a:fld id="{69F28295-46F6-4D74-B380-8ED82D0B007A}" type="slidenum">
              <a:rPr lang="en-GB"/>
              <a:pPr>
                <a:defRPr/>
              </a:pPr>
              <a:t>‹#›</a:t>
            </a:fld>
            <a:endParaRPr lang="en-GB"/>
          </a:p>
        </p:txBody>
      </p:sp>
    </p:spTree>
    <p:extLst>
      <p:ext uri="{BB962C8B-B14F-4D97-AF65-F5344CB8AC3E}">
        <p14:creationId xmlns:p14="http://schemas.microsoft.com/office/powerpoint/2010/main" val="323783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8C37FB-B153-400A-AD9E-E8F1C1684807}"/>
              </a:ext>
            </a:extLst>
          </p:cNvPr>
          <p:cNvSpPr>
            <a:spLocks noGrp="1"/>
          </p:cNvSpPr>
          <p:nvPr>
            <p:ph type="dt" sz="half" idx="10"/>
          </p:nvPr>
        </p:nvSpPr>
        <p:spPr/>
        <p:txBody>
          <a:bodyPr/>
          <a:lstStyle>
            <a:lvl1pPr>
              <a:defRPr/>
            </a:lvl1pPr>
          </a:lstStyle>
          <a:p>
            <a:pPr>
              <a:defRPr/>
            </a:pPr>
            <a:fld id="{4357C881-6927-4FA3-87E5-51C40D321E59}" type="datetimeFigureOut">
              <a:rPr lang="en-GB"/>
              <a:pPr>
                <a:defRPr/>
              </a:pPr>
              <a:t>04/01/2021</a:t>
            </a:fld>
            <a:endParaRPr lang="en-GB"/>
          </a:p>
        </p:txBody>
      </p:sp>
      <p:sp>
        <p:nvSpPr>
          <p:cNvPr id="5" name="Footer Placeholder 4">
            <a:extLst>
              <a:ext uri="{FF2B5EF4-FFF2-40B4-BE49-F238E27FC236}">
                <a16:creationId xmlns:a16="http://schemas.microsoft.com/office/drawing/2014/main" id="{3907A8DF-BC2F-4772-8C90-E3A304991FB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9F5C58E-67E8-4B45-A9A2-80EFC36EAFBF}"/>
              </a:ext>
            </a:extLst>
          </p:cNvPr>
          <p:cNvSpPr>
            <a:spLocks noGrp="1"/>
          </p:cNvSpPr>
          <p:nvPr>
            <p:ph type="sldNum" sz="quarter" idx="12"/>
          </p:nvPr>
        </p:nvSpPr>
        <p:spPr/>
        <p:txBody>
          <a:bodyPr/>
          <a:lstStyle>
            <a:lvl1pPr>
              <a:defRPr/>
            </a:lvl1pPr>
          </a:lstStyle>
          <a:p>
            <a:pPr>
              <a:defRPr/>
            </a:pPr>
            <a:fld id="{3E72820D-F3F6-472E-8A5F-7837DFF672A6}" type="slidenum">
              <a:rPr lang="en-GB"/>
              <a:pPr>
                <a:defRPr/>
              </a:pPr>
              <a:t>‹#›</a:t>
            </a:fld>
            <a:endParaRPr lang="en-GB"/>
          </a:p>
        </p:txBody>
      </p:sp>
    </p:spTree>
    <p:extLst>
      <p:ext uri="{BB962C8B-B14F-4D97-AF65-F5344CB8AC3E}">
        <p14:creationId xmlns:p14="http://schemas.microsoft.com/office/powerpoint/2010/main" val="4117073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62353-B061-4A55-9D85-1ADCE70099D2}"/>
              </a:ext>
            </a:extLst>
          </p:cNvPr>
          <p:cNvSpPr>
            <a:spLocks noGrp="1"/>
          </p:cNvSpPr>
          <p:nvPr>
            <p:ph type="dt" sz="half" idx="10"/>
          </p:nvPr>
        </p:nvSpPr>
        <p:spPr/>
        <p:txBody>
          <a:bodyPr/>
          <a:lstStyle>
            <a:lvl1pPr>
              <a:defRPr/>
            </a:lvl1pPr>
          </a:lstStyle>
          <a:p>
            <a:pPr>
              <a:defRPr/>
            </a:pPr>
            <a:fld id="{1436A8F2-CE56-4F5D-AF77-4B9154DB3F5B}" type="datetimeFigureOut">
              <a:rPr lang="en-GB"/>
              <a:pPr>
                <a:defRPr/>
              </a:pPr>
              <a:t>04/01/2021</a:t>
            </a:fld>
            <a:endParaRPr lang="en-GB"/>
          </a:p>
        </p:txBody>
      </p:sp>
      <p:sp>
        <p:nvSpPr>
          <p:cNvPr id="5" name="Footer Placeholder 4">
            <a:extLst>
              <a:ext uri="{FF2B5EF4-FFF2-40B4-BE49-F238E27FC236}">
                <a16:creationId xmlns:a16="http://schemas.microsoft.com/office/drawing/2014/main" id="{E7ABD84D-9A8D-449E-8916-8AE3B4BDDC5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A9E9AA9-8814-480D-82A3-B291739D5826}"/>
              </a:ext>
            </a:extLst>
          </p:cNvPr>
          <p:cNvSpPr>
            <a:spLocks noGrp="1"/>
          </p:cNvSpPr>
          <p:nvPr>
            <p:ph type="sldNum" sz="quarter" idx="12"/>
          </p:nvPr>
        </p:nvSpPr>
        <p:spPr/>
        <p:txBody>
          <a:bodyPr/>
          <a:lstStyle>
            <a:lvl1pPr>
              <a:defRPr/>
            </a:lvl1pPr>
          </a:lstStyle>
          <a:p>
            <a:pPr>
              <a:defRPr/>
            </a:pPr>
            <a:fld id="{34E96427-9D55-4966-B12B-AAFE1432BDB9}" type="slidenum">
              <a:rPr lang="en-GB"/>
              <a:pPr>
                <a:defRPr/>
              </a:pPr>
              <a:t>‹#›</a:t>
            </a:fld>
            <a:endParaRPr lang="en-GB"/>
          </a:p>
        </p:txBody>
      </p:sp>
    </p:spTree>
    <p:extLst>
      <p:ext uri="{BB962C8B-B14F-4D97-AF65-F5344CB8AC3E}">
        <p14:creationId xmlns:p14="http://schemas.microsoft.com/office/powerpoint/2010/main" val="3290479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9743" y="1155600"/>
            <a:ext cx="8264525" cy="348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439743" y="847168"/>
            <a:ext cx="8264525" cy="225185"/>
          </a:xfrm>
        </p:spPr>
        <p:txBody>
          <a:bodyPr/>
          <a:lstStyle>
            <a:lvl1pPr marL="0" indent="0">
              <a:buNone/>
              <a:defRPr sz="2200" b="0"/>
            </a:lvl1pPr>
          </a:lstStyle>
          <a:p>
            <a:pPr lvl="0"/>
            <a:r>
              <a:rPr lang="en-US"/>
              <a:t>Click to edit Master text styles</a:t>
            </a:r>
          </a:p>
        </p:txBody>
      </p:sp>
      <p:sp>
        <p:nvSpPr>
          <p:cNvPr id="5" name="Footer Placeholder 4">
            <a:extLst>
              <a:ext uri="{FF2B5EF4-FFF2-40B4-BE49-F238E27FC236}">
                <a16:creationId xmlns:a16="http://schemas.microsoft.com/office/drawing/2014/main" id="{7A1F50E1-D3AF-43EA-8F27-50D43189B226}"/>
              </a:ext>
            </a:extLst>
          </p:cNvPr>
          <p:cNvSpPr>
            <a:spLocks noGrp="1"/>
          </p:cNvSpPr>
          <p:nvPr>
            <p:ph type="ftr" sz="quarter" idx="14"/>
          </p:nvPr>
        </p:nvSpPr>
        <p:spPr/>
        <p:txBody>
          <a:bodyPr/>
          <a:lstStyle>
            <a:lvl1pPr>
              <a:defRPr/>
            </a:lvl1pPr>
          </a:lstStyle>
          <a:p>
            <a:pPr>
              <a:defRPr/>
            </a:pPr>
            <a:r>
              <a:rPr lang="en-GB"/>
              <a:t>Text in footer</a:t>
            </a:r>
          </a:p>
        </p:txBody>
      </p:sp>
      <p:sp>
        <p:nvSpPr>
          <p:cNvPr id="6" name="Slide Number Placeholder 5">
            <a:extLst>
              <a:ext uri="{FF2B5EF4-FFF2-40B4-BE49-F238E27FC236}">
                <a16:creationId xmlns:a16="http://schemas.microsoft.com/office/drawing/2014/main" id="{9E20D0AF-B123-4ADD-AE93-7D92787BD9A5}"/>
              </a:ext>
            </a:extLst>
          </p:cNvPr>
          <p:cNvSpPr>
            <a:spLocks noGrp="1"/>
          </p:cNvSpPr>
          <p:nvPr>
            <p:ph type="sldNum" sz="quarter" idx="15"/>
          </p:nvPr>
        </p:nvSpPr>
        <p:spPr/>
        <p:txBody>
          <a:bodyPr/>
          <a:lstStyle>
            <a:lvl1pPr>
              <a:defRPr/>
            </a:lvl1pPr>
          </a:lstStyle>
          <a:p>
            <a:pPr>
              <a:defRPr/>
            </a:pPr>
            <a:fld id="{F6429908-942A-40E4-8722-2712853EC99B}" type="slidenum">
              <a:rPr lang="en-GB" altLang="en-US"/>
              <a:pPr>
                <a:defRPr/>
              </a:pPr>
              <a:t>‹#›</a:t>
            </a:fld>
            <a:endParaRPr lang="en-GB" altLang="en-US"/>
          </a:p>
        </p:txBody>
      </p:sp>
    </p:spTree>
    <p:extLst>
      <p:ext uri="{BB962C8B-B14F-4D97-AF65-F5344CB8AC3E}">
        <p14:creationId xmlns:p14="http://schemas.microsoft.com/office/powerpoint/2010/main" val="382242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bg>
      <p:bgPr>
        <a:solidFill>
          <a:schemeClr val="bg1">
            <a:alpha val="98822"/>
          </a:schemeClr>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BA6EF07-6DA9-4858-9E93-A4F3F4C1BC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800" y="1892304"/>
            <a:ext cx="6081104" cy="911621"/>
          </a:xfrm>
        </p:spPr>
        <p:txBody>
          <a:bodyPr anchor="b"/>
          <a:lstStyle>
            <a:lvl1pPr algn="l">
              <a:defRPr sz="4200">
                <a:solidFill>
                  <a:schemeClr val="tx2"/>
                </a:solidFill>
              </a:defRPr>
            </a:lvl1pPr>
          </a:lstStyle>
          <a:p>
            <a:r>
              <a:rPr lang="en-US"/>
              <a:t>Click to edit Master title style</a:t>
            </a:r>
          </a:p>
        </p:txBody>
      </p:sp>
      <p:sp>
        <p:nvSpPr>
          <p:cNvPr id="3" name="Subtitle 2"/>
          <p:cNvSpPr>
            <a:spLocks noGrp="1"/>
          </p:cNvSpPr>
          <p:nvPr>
            <p:ph type="subTitle" idx="1"/>
          </p:nvPr>
        </p:nvSpPr>
        <p:spPr>
          <a:xfrm>
            <a:off x="431800" y="2872981"/>
            <a:ext cx="6081104" cy="74017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1354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no graphics) - Whit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50D947D-1A1C-43DC-8C14-351E6CCDA4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800" y="1711329"/>
            <a:ext cx="6081104" cy="911621"/>
          </a:xfrm>
        </p:spPr>
        <p:txBody>
          <a:bodyPr anchor="b"/>
          <a:lstStyle>
            <a:lvl1pPr algn="l">
              <a:defRPr sz="4200">
                <a:solidFill>
                  <a:schemeClr val="tx2"/>
                </a:solidFill>
              </a:defRPr>
            </a:lvl1pPr>
          </a:lstStyle>
          <a:p>
            <a:r>
              <a:rPr lang="en-US"/>
              <a:t>Click to edit Master title style</a:t>
            </a:r>
          </a:p>
        </p:txBody>
      </p:sp>
      <p:sp>
        <p:nvSpPr>
          <p:cNvPr id="3" name="Subtitle 2"/>
          <p:cNvSpPr>
            <a:spLocks noGrp="1"/>
          </p:cNvSpPr>
          <p:nvPr>
            <p:ph type="subTitle" idx="1"/>
          </p:nvPr>
        </p:nvSpPr>
        <p:spPr>
          <a:xfrm>
            <a:off x="431800" y="2692006"/>
            <a:ext cx="6081104" cy="74017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4759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or Statistic">
    <p:bg>
      <p:bgPr>
        <a:solidFill>
          <a:schemeClr val="tx2"/>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E2F5FB03-8B14-44CD-9629-6B5C390009A9}"/>
              </a:ext>
            </a:extLst>
          </p:cNvPr>
          <p:cNvGrpSpPr>
            <a:grpSpLocks/>
          </p:cNvGrpSpPr>
          <p:nvPr userDrawn="1"/>
        </p:nvGrpSpPr>
        <p:grpSpPr bwMode="auto">
          <a:xfrm>
            <a:off x="0" y="0"/>
            <a:ext cx="9144000" cy="5164138"/>
            <a:chOff x="0" y="0"/>
            <a:chExt cx="9144000" cy="5164038"/>
          </a:xfrm>
        </p:grpSpPr>
        <p:sp>
          <p:nvSpPr>
            <p:cNvPr id="4" name="Rectangle 9">
              <a:extLst>
                <a:ext uri="{FF2B5EF4-FFF2-40B4-BE49-F238E27FC236}">
                  <a16:creationId xmlns:a16="http://schemas.microsoft.com/office/drawing/2014/main" id="{7FB8A9EF-3007-4E78-B99C-BA970F7F7DF5}"/>
                </a:ext>
              </a:extLst>
            </p:cNvPr>
            <p:cNvSpPr/>
            <p:nvPr userDrawn="1"/>
          </p:nvSpPr>
          <p:spPr bwMode="auto">
            <a:xfrm>
              <a:off x="0" y="4055984"/>
              <a:ext cx="7342188" cy="1108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a:extLst>
                <a:ext uri="{FF2B5EF4-FFF2-40B4-BE49-F238E27FC236}">
                  <a16:creationId xmlns:a16="http://schemas.microsoft.com/office/drawing/2014/main" id="{78C3EC9E-405D-438D-8099-4AF741590E8B}"/>
                </a:ext>
              </a:extLst>
            </p:cNvPr>
            <p:cNvSpPr/>
            <p:nvPr userDrawn="1"/>
          </p:nvSpPr>
          <p:spPr bwMode="auto">
            <a:xfrm>
              <a:off x="7342188" y="0"/>
              <a:ext cx="1801812" cy="5164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Isosceles Triangle 11">
              <a:extLst>
                <a:ext uri="{FF2B5EF4-FFF2-40B4-BE49-F238E27FC236}">
                  <a16:creationId xmlns:a16="http://schemas.microsoft.com/office/drawing/2014/main" id="{89D5CF78-2EA5-416F-BC06-9A7637E80B83}"/>
                </a:ext>
              </a:extLst>
            </p:cNvPr>
            <p:cNvSpPr/>
            <p:nvPr userDrawn="1"/>
          </p:nvSpPr>
          <p:spPr bwMode="auto">
            <a:xfrm rot="10800000">
              <a:off x="644525" y="3833739"/>
              <a:ext cx="727075" cy="3968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cxnSp>
        <p:nvCxnSpPr>
          <p:cNvPr id="7" name="Straight Connector 15">
            <a:extLst>
              <a:ext uri="{FF2B5EF4-FFF2-40B4-BE49-F238E27FC236}">
                <a16:creationId xmlns:a16="http://schemas.microsoft.com/office/drawing/2014/main" id="{96831A31-E4F6-441E-AD69-80EB9F48E641}"/>
              </a:ext>
            </a:extLst>
          </p:cNvPr>
          <p:cNvCxnSpPr/>
          <p:nvPr userDrawn="1"/>
        </p:nvCxnSpPr>
        <p:spPr>
          <a:xfrm>
            <a:off x="554038" y="4789488"/>
            <a:ext cx="8142287"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12">
            <a:extLst>
              <a:ext uri="{FF2B5EF4-FFF2-40B4-BE49-F238E27FC236}">
                <a16:creationId xmlns:a16="http://schemas.microsoft.com/office/drawing/2014/main" id="{31B43C72-10CE-49E9-8151-BF7740450B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750" y="2643188"/>
            <a:ext cx="82391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4339" y="1082279"/>
            <a:ext cx="6388309" cy="2961417"/>
          </a:xfrm>
        </p:spPr>
        <p:txBody>
          <a:bodyPr/>
          <a:lstStyle>
            <a:lvl1pPr>
              <a:defRPr sz="5000" b="0">
                <a:solidFill>
                  <a:schemeClr val="bg1"/>
                </a:solidFill>
              </a:defRPr>
            </a:lvl1pPr>
          </a:lstStyle>
          <a:p>
            <a:r>
              <a:rPr lang="en-US"/>
              <a:t>Click to edit Master title style</a:t>
            </a:r>
          </a:p>
        </p:txBody>
      </p:sp>
      <p:sp>
        <p:nvSpPr>
          <p:cNvPr id="9" name="Footer Placeholder 4">
            <a:extLst>
              <a:ext uri="{FF2B5EF4-FFF2-40B4-BE49-F238E27FC236}">
                <a16:creationId xmlns:a16="http://schemas.microsoft.com/office/drawing/2014/main" id="{0A096EDA-AC44-4067-98AF-01AABCFAF20D}"/>
              </a:ext>
            </a:extLst>
          </p:cNvPr>
          <p:cNvSpPr>
            <a:spLocks noGrp="1"/>
          </p:cNvSpPr>
          <p:nvPr>
            <p:ph type="ftr" sz="quarter" idx="10"/>
          </p:nvPr>
        </p:nvSpPr>
        <p:spPr/>
        <p:txBody>
          <a:bodyPr/>
          <a:lstStyle>
            <a:lvl1pPr>
              <a:defRPr/>
            </a:lvl1pPr>
          </a:lstStyle>
          <a:p>
            <a:pPr>
              <a:defRPr/>
            </a:pPr>
            <a:r>
              <a:rPr lang="en-GB"/>
              <a:t>Text in footer</a:t>
            </a:r>
          </a:p>
        </p:txBody>
      </p:sp>
      <p:sp>
        <p:nvSpPr>
          <p:cNvPr id="10" name="Slide Number Placeholder 5">
            <a:extLst>
              <a:ext uri="{FF2B5EF4-FFF2-40B4-BE49-F238E27FC236}">
                <a16:creationId xmlns:a16="http://schemas.microsoft.com/office/drawing/2014/main" id="{4A4F5103-3986-4373-9FDC-DAE64FC66C69}"/>
              </a:ext>
            </a:extLst>
          </p:cNvPr>
          <p:cNvSpPr>
            <a:spLocks noGrp="1"/>
          </p:cNvSpPr>
          <p:nvPr>
            <p:ph type="sldNum" sz="quarter" idx="11"/>
          </p:nvPr>
        </p:nvSpPr>
        <p:spPr/>
        <p:txBody>
          <a:bodyPr/>
          <a:lstStyle>
            <a:lvl1pPr>
              <a:defRPr/>
            </a:lvl1pPr>
          </a:lstStyle>
          <a:p>
            <a:pPr>
              <a:defRPr/>
            </a:pPr>
            <a:fld id="{BCB89F4D-0994-40A9-8552-00FBBFDEB1B8}" type="slidenum">
              <a:rPr lang="en-GB" altLang="en-US"/>
              <a:pPr>
                <a:defRPr/>
              </a:pPr>
              <a:t>‹#›</a:t>
            </a:fld>
            <a:endParaRPr lang="en-GB" altLang="en-US"/>
          </a:p>
        </p:txBody>
      </p:sp>
    </p:spTree>
    <p:extLst>
      <p:ext uri="{BB962C8B-B14F-4D97-AF65-F5344CB8AC3E}">
        <p14:creationId xmlns:p14="http://schemas.microsoft.com/office/powerpoint/2010/main" val="55297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or Statistic Outline">
    <p:spTree>
      <p:nvGrpSpPr>
        <p:cNvPr id="1" name=""/>
        <p:cNvGrpSpPr/>
        <p:nvPr/>
      </p:nvGrpSpPr>
      <p:grpSpPr>
        <a:xfrm>
          <a:off x="0" y="0"/>
          <a:ext cx="0" cy="0"/>
          <a:chOff x="0" y="0"/>
          <a:chExt cx="0" cy="0"/>
        </a:xfrm>
      </p:grpSpPr>
      <p:cxnSp>
        <p:nvCxnSpPr>
          <p:cNvPr id="3" name="Straight Connector 15">
            <a:extLst>
              <a:ext uri="{FF2B5EF4-FFF2-40B4-BE49-F238E27FC236}">
                <a16:creationId xmlns:a16="http://schemas.microsoft.com/office/drawing/2014/main" id="{5C353196-C532-417C-A689-3323A08F5AE4}"/>
              </a:ext>
            </a:extLst>
          </p:cNvPr>
          <p:cNvCxnSpPr/>
          <p:nvPr userDrawn="1"/>
        </p:nvCxnSpPr>
        <p:spPr>
          <a:xfrm>
            <a:off x="554038" y="4789488"/>
            <a:ext cx="814228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Freeform 14">
            <a:extLst>
              <a:ext uri="{FF2B5EF4-FFF2-40B4-BE49-F238E27FC236}">
                <a16:creationId xmlns:a16="http://schemas.microsoft.com/office/drawing/2014/main" id="{4A562ACA-310A-43DA-9497-FC8C0AB57308}"/>
              </a:ext>
            </a:extLst>
          </p:cNvPr>
          <p:cNvSpPr/>
          <p:nvPr userDrawn="1"/>
        </p:nvSpPr>
        <p:spPr>
          <a:xfrm rot="10800000">
            <a:off x="0" y="6350"/>
            <a:ext cx="7351713" cy="4144963"/>
          </a:xfrm>
          <a:custGeom>
            <a:avLst/>
            <a:gdLst>
              <a:gd name="connsiteX0" fmla="*/ 7340600 w 7340600"/>
              <a:gd name="connsiteY0" fmla="*/ 5925324 h 5925324"/>
              <a:gd name="connsiteX1" fmla="*/ 0 w 7340600"/>
              <a:gd name="connsiteY1" fmla="*/ 5925324 h 5925324"/>
              <a:gd name="connsiteX2" fmla="*/ 0 w 7340600"/>
              <a:gd name="connsiteY2" fmla="*/ 174789 h 5925324"/>
              <a:gd name="connsiteX3" fmla="*/ 6172563 w 7340600"/>
              <a:gd name="connsiteY3" fmla="*/ 174789 h 5925324"/>
              <a:gd name="connsiteX4" fmla="*/ 6332537 w 7340600"/>
              <a:gd name="connsiteY4" fmla="*/ 0 h 5925324"/>
              <a:gd name="connsiteX5" fmla="*/ 6492511 w 7340600"/>
              <a:gd name="connsiteY5" fmla="*/ 174789 h 5925324"/>
              <a:gd name="connsiteX6" fmla="*/ 7340600 w 7340600"/>
              <a:gd name="connsiteY6" fmla="*/ 174789 h 5925324"/>
              <a:gd name="connsiteX0" fmla="*/ 7340600 w 7340600"/>
              <a:gd name="connsiteY0" fmla="*/ 4144566 h 5925324"/>
              <a:gd name="connsiteX1" fmla="*/ 0 w 7340600"/>
              <a:gd name="connsiteY1" fmla="*/ 5925324 h 5925324"/>
              <a:gd name="connsiteX2" fmla="*/ 0 w 7340600"/>
              <a:gd name="connsiteY2" fmla="*/ 174789 h 5925324"/>
              <a:gd name="connsiteX3" fmla="*/ 6172563 w 7340600"/>
              <a:gd name="connsiteY3" fmla="*/ 174789 h 5925324"/>
              <a:gd name="connsiteX4" fmla="*/ 6332537 w 7340600"/>
              <a:gd name="connsiteY4" fmla="*/ 0 h 5925324"/>
              <a:gd name="connsiteX5" fmla="*/ 6492511 w 7340600"/>
              <a:gd name="connsiteY5" fmla="*/ 174789 h 5925324"/>
              <a:gd name="connsiteX6" fmla="*/ 7340600 w 7340600"/>
              <a:gd name="connsiteY6" fmla="*/ 174789 h 5925324"/>
              <a:gd name="connsiteX7" fmla="*/ 7340600 w 7340600"/>
              <a:gd name="connsiteY7" fmla="*/ 4144566 h 5925324"/>
              <a:gd name="connsiteX0" fmla="*/ 7352475 w 7352475"/>
              <a:gd name="connsiteY0" fmla="*/ 4144566 h 4144567"/>
              <a:gd name="connsiteX1" fmla="*/ 0 w 7352475"/>
              <a:gd name="connsiteY1" fmla="*/ 4144567 h 4144567"/>
              <a:gd name="connsiteX2" fmla="*/ 11875 w 7352475"/>
              <a:gd name="connsiteY2" fmla="*/ 174789 h 4144567"/>
              <a:gd name="connsiteX3" fmla="*/ 6184438 w 7352475"/>
              <a:gd name="connsiteY3" fmla="*/ 174789 h 4144567"/>
              <a:gd name="connsiteX4" fmla="*/ 6344412 w 7352475"/>
              <a:gd name="connsiteY4" fmla="*/ 0 h 4144567"/>
              <a:gd name="connsiteX5" fmla="*/ 6504386 w 7352475"/>
              <a:gd name="connsiteY5" fmla="*/ 174789 h 4144567"/>
              <a:gd name="connsiteX6" fmla="*/ 7352475 w 7352475"/>
              <a:gd name="connsiteY6" fmla="*/ 174789 h 4144567"/>
              <a:gd name="connsiteX7" fmla="*/ 7352475 w 7352475"/>
              <a:gd name="connsiteY7" fmla="*/ 4144566 h 414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2475" h="4144567">
                <a:moveTo>
                  <a:pt x="7352475" y="4144566"/>
                </a:moveTo>
                <a:lnTo>
                  <a:pt x="0" y="4144567"/>
                </a:lnTo>
                <a:cubicBezTo>
                  <a:pt x="3958" y="2821308"/>
                  <a:pt x="7917" y="1498048"/>
                  <a:pt x="11875" y="174789"/>
                </a:cubicBezTo>
                <a:lnTo>
                  <a:pt x="6184438" y="174789"/>
                </a:lnTo>
                <a:lnTo>
                  <a:pt x="6344412" y="0"/>
                </a:lnTo>
                <a:lnTo>
                  <a:pt x="6504386" y="174789"/>
                </a:lnTo>
                <a:lnTo>
                  <a:pt x="7352475" y="174789"/>
                </a:lnTo>
                <a:lnTo>
                  <a:pt x="7352475" y="4144566"/>
                </a:lnTo>
                <a:close/>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13">
            <a:extLst>
              <a:ext uri="{FF2B5EF4-FFF2-40B4-BE49-F238E27FC236}">
                <a16:creationId xmlns:a16="http://schemas.microsoft.com/office/drawing/2014/main" id="{79850B1C-8FA9-4385-946A-DABE99F127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750" y="2563813"/>
            <a:ext cx="82391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4339" y="1082279"/>
            <a:ext cx="6388309" cy="2961417"/>
          </a:xfrm>
        </p:spPr>
        <p:txBody>
          <a:bodyPr/>
          <a:lstStyle>
            <a:lvl1pPr>
              <a:defRPr sz="5000" b="0">
                <a:solidFill>
                  <a:schemeClr val="tx2"/>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7AF57F1E-A654-4B96-9DCB-1419CE55D2E8}"/>
              </a:ext>
            </a:extLst>
          </p:cNvPr>
          <p:cNvSpPr>
            <a:spLocks noGrp="1"/>
          </p:cNvSpPr>
          <p:nvPr>
            <p:ph type="ftr" sz="quarter" idx="10"/>
          </p:nvPr>
        </p:nvSpPr>
        <p:spPr/>
        <p:txBody>
          <a:bodyPr/>
          <a:lstStyle>
            <a:lvl1pPr>
              <a:defRPr/>
            </a:lvl1pPr>
          </a:lstStyle>
          <a:p>
            <a:pPr>
              <a:defRPr/>
            </a:pPr>
            <a:r>
              <a:rPr lang="en-GB"/>
              <a:t>Text in footer</a:t>
            </a:r>
          </a:p>
        </p:txBody>
      </p:sp>
      <p:sp>
        <p:nvSpPr>
          <p:cNvPr id="7" name="Slide Number Placeholder 5">
            <a:extLst>
              <a:ext uri="{FF2B5EF4-FFF2-40B4-BE49-F238E27FC236}">
                <a16:creationId xmlns:a16="http://schemas.microsoft.com/office/drawing/2014/main" id="{041B1878-031B-42F3-A237-8295674CFA83}"/>
              </a:ext>
            </a:extLst>
          </p:cNvPr>
          <p:cNvSpPr>
            <a:spLocks noGrp="1"/>
          </p:cNvSpPr>
          <p:nvPr>
            <p:ph type="sldNum" sz="quarter" idx="11"/>
          </p:nvPr>
        </p:nvSpPr>
        <p:spPr/>
        <p:txBody>
          <a:bodyPr/>
          <a:lstStyle>
            <a:lvl1pPr>
              <a:defRPr/>
            </a:lvl1pPr>
          </a:lstStyle>
          <a:p>
            <a:pPr>
              <a:defRPr/>
            </a:pPr>
            <a:fld id="{B370806F-272B-4ED5-9FC3-C06DCA3E45E8}" type="slidenum">
              <a:rPr lang="en-GB" altLang="en-US"/>
              <a:pPr>
                <a:defRPr/>
              </a:pPr>
              <a:t>‹#›</a:t>
            </a:fld>
            <a:endParaRPr lang="en-GB" altLang="en-US"/>
          </a:p>
        </p:txBody>
      </p:sp>
    </p:spTree>
    <p:extLst>
      <p:ext uri="{BB962C8B-B14F-4D97-AF65-F5344CB8AC3E}">
        <p14:creationId xmlns:p14="http://schemas.microsoft.com/office/powerpoint/2010/main" val="405553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9743" y="1155600"/>
            <a:ext cx="8264525" cy="34803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0377E5B0-EAB3-48BE-A2DD-F34306DD798C}"/>
              </a:ext>
            </a:extLst>
          </p:cNvPr>
          <p:cNvSpPr>
            <a:spLocks noGrp="1"/>
          </p:cNvSpPr>
          <p:nvPr>
            <p:ph type="ftr" sz="quarter" idx="10"/>
          </p:nvPr>
        </p:nvSpPr>
        <p:spPr/>
        <p:txBody>
          <a:bodyPr/>
          <a:lstStyle>
            <a:lvl1pPr>
              <a:defRPr/>
            </a:lvl1pPr>
          </a:lstStyle>
          <a:p>
            <a:pPr>
              <a:defRPr/>
            </a:pPr>
            <a:r>
              <a:rPr lang="en-GB"/>
              <a:t>Text in footer</a:t>
            </a:r>
          </a:p>
        </p:txBody>
      </p:sp>
      <p:sp>
        <p:nvSpPr>
          <p:cNvPr id="5" name="Slide Number Placeholder 5">
            <a:extLst>
              <a:ext uri="{FF2B5EF4-FFF2-40B4-BE49-F238E27FC236}">
                <a16:creationId xmlns:a16="http://schemas.microsoft.com/office/drawing/2014/main" id="{E065CB8D-A5B9-45AF-BA09-799C2C142AF8}"/>
              </a:ext>
            </a:extLst>
          </p:cNvPr>
          <p:cNvSpPr>
            <a:spLocks noGrp="1"/>
          </p:cNvSpPr>
          <p:nvPr>
            <p:ph type="sldNum" sz="quarter" idx="11"/>
          </p:nvPr>
        </p:nvSpPr>
        <p:spPr/>
        <p:txBody>
          <a:bodyPr/>
          <a:lstStyle>
            <a:lvl1pPr>
              <a:defRPr/>
            </a:lvl1pPr>
          </a:lstStyle>
          <a:p>
            <a:pPr>
              <a:defRPr/>
            </a:pPr>
            <a:fld id="{3DDAB305-A825-4004-8675-7BC77392A165}" type="slidenum">
              <a:rPr lang="en-GB" altLang="en-US"/>
              <a:pPr>
                <a:defRPr/>
              </a:pPr>
              <a:t>‹#›</a:t>
            </a:fld>
            <a:endParaRPr lang="en-GB" altLang="en-US"/>
          </a:p>
        </p:txBody>
      </p:sp>
    </p:spTree>
    <p:extLst>
      <p:ext uri="{BB962C8B-B14F-4D97-AF65-F5344CB8AC3E}">
        <p14:creationId xmlns:p14="http://schemas.microsoft.com/office/powerpoint/2010/main" val="2903539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9743" y="1155600"/>
            <a:ext cx="8264525" cy="348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439743" y="847168"/>
            <a:ext cx="8264525" cy="225185"/>
          </a:xfrm>
        </p:spPr>
        <p:txBody>
          <a:bodyPr/>
          <a:lstStyle>
            <a:lvl1pPr marL="0" indent="0">
              <a:buNone/>
              <a:defRPr sz="2200" b="0"/>
            </a:lvl1pPr>
          </a:lstStyle>
          <a:p>
            <a:pPr lvl="0"/>
            <a:r>
              <a:rPr lang="en-US"/>
              <a:t>Click to edit Master text styles</a:t>
            </a:r>
          </a:p>
        </p:txBody>
      </p:sp>
      <p:sp>
        <p:nvSpPr>
          <p:cNvPr id="5" name="Footer Placeholder 4">
            <a:extLst>
              <a:ext uri="{FF2B5EF4-FFF2-40B4-BE49-F238E27FC236}">
                <a16:creationId xmlns:a16="http://schemas.microsoft.com/office/drawing/2014/main" id="{7A1F50E1-D3AF-43EA-8F27-50D43189B226}"/>
              </a:ext>
            </a:extLst>
          </p:cNvPr>
          <p:cNvSpPr>
            <a:spLocks noGrp="1"/>
          </p:cNvSpPr>
          <p:nvPr>
            <p:ph type="ftr" sz="quarter" idx="14"/>
          </p:nvPr>
        </p:nvSpPr>
        <p:spPr/>
        <p:txBody>
          <a:bodyPr/>
          <a:lstStyle>
            <a:lvl1pPr>
              <a:defRPr/>
            </a:lvl1pPr>
          </a:lstStyle>
          <a:p>
            <a:pPr>
              <a:defRPr/>
            </a:pPr>
            <a:r>
              <a:rPr lang="en-GB"/>
              <a:t>Text in footer</a:t>
            </a:r>
          </a:p>
        </p:txBody>
      </p:sp>
      <p:sp>
        <p:nvSpPr>
          <p:cNvPr id="6" name="Slide Number Placeholder 5">
            <a:extLst>
              <a:ext uri="{FF2B5EF4-FFF2-40B4-BE49-F238E27FC236}">
                <a16:creationId xmlns:a16="http://schemas.microsoft.com/office/drawing/2014/main" id="{9E20D0AF-B123-4ADD-AE93-7D92787BD9A5}"/>
              </a:ext>
            </a:extLst>
          </p:cNvPr>
          <p:cNvSpPr>
            <a:spLocks noGrp="1"/>
          </p:cNvSpPr>
          <p:nvPr>
            <p:ph type="sldNum" sz="quarter" idx="15"/>
          </p:nvPr>
        </p:nvSpPr>
        <p:spPr/>
        <p:txBody>
          <a:bodyPr/>
          <a:lstStyle>
            <a:lvl1pPr>
              <a:defRPr/>
            </a:lvl1pPr>
          </a:lstStyle>
          <a:p>
            <a:pPr>
              <a:defRPr/>
            </a:pPr>
            <a:fld id="{F6429908-942A-40E4-8722-2712853EC99B}" type="slidenum">
              <a:rPr lang="en-GB" altLang="en-US"/>
              <a:pPr>
                <a:defRPr/>
              </a:pPr>
              <a:t>‹#›</a:t>
            </a:fld>
            <a:endParaRPr lang="en-GB" altLang="en-US"/>
          </a:p>
        </p:txBody>
      </p:sp>
    </p:spTree>
    <p:extLst>
      <p:ext uri="{BB962C8B-B14F-4D97-AF65-F5344CB8AC3E}">
        <p14:creationId xmlns:p14="http://schemas.microsoft.com/office/powerpoint/2010/main" val="195774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and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9738" y="1155600"/>
            <a:ext cx="6940800" cy="34803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CC639D29-6859-4664-88C7-380866067E4A}"/>
              </a:ext>
            </a:extLst>
          </p:cNvPr>
          <p:cNvSpPr>
            <a:spLocks noGrp="1"/>
          </p:cNvSpPr>
          <p:nvPr>
            <p:ph type="ftr" sz="quarter" idx="10"/>
          </p:nvPr>
        </p:nvSpPr>
        <p:spPr/>
        <p:txBody>
          <a:bodyPr/>
          <a:lstStyle>
            <a:lvl1pPr>
              <a:defRPr/>
            </a:lvl1pPr>
          </a:lstStyle>
          <a:p>
            <a:pPr>
              <a:defRPr/>
            </a:pPr>
            <a:r>
              <a:rPr lang="en-GB"/>
              <a:t>Text in footer</a:t>
            </a:r>
          </a:p>
        </p:txBody>
      </p:sp>
      <p:sp>
        <p:nvSpPr>
          <p:cNvPr id="5" name="Slide Number Placeholder 5">
            <a:extLst>
              <a:ext uri="{FF2B5EF4-FFF2-40B4-BE49-F238E27FC236}">
                <a16:creationId xmlns:a16="http://schemas.microsoft.com/office/drawing/2014/main" id="{C5DCA5D5-40A0-4984-9E8A-0C146CEEB7AD}"/>
              </a:ext>
            </a:extLst>
          </p:cNvPr>
          <p:cNvSpPr>
            <a:spLocks noGrp="1"/>
          </p:cNvSpPr>
          <p:nvPr>
            <p:ph type="sldNum" sz="quarter" idx="11"/>
          </p:nvPr>
        </p:nvSpPr>
        <p:spPr/>
        <p:txBody>
          <a:bodyPr/>
          <a:lstStyle>
            <a:lvl1pPr>
              <a:defRPr/>
            </a:lvl1pPr>
          </a:lstStyle>
          <a:p>
            <a:pPr>
              <a:defRPr/>
            </a:pPr>
            <a:fld id="{4C28ED70-B04B-4763-B011-729DA6A2301B}" type="slidenum">
              <a:rPr lang="en-GB" altLang="en-US"/>
              <a:pPr>
                <a:defRPr/>
              </a:pPr>
              <a:t>‹#›</a:t>
            </a:fld>
            <a:endParaRPr lang="en-GB" altLang="en-US"/>
          </a:p>
        </p:txBody>
      </p:sp>
    </p:spTree>
    <p:extLst>
      <p:ext uri="{BB962C8B-B14F-4D97-AF65-F5344CB8AC3E}">
        <p14:creationId xmlns:p14="http://schemas.microsoft.com/office/powerpoint/2010/main" val="26775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F289DBE-6D83-47C0-AE66-C00E57AD8ACA}"/>
              </a:ext>
            </a:extLst>
          </p:cNvPr>
          <p:cNvSpPr>
            <a:spLocks noGrp="1"/>
          </p:cNvSpPr>
          <p:nvPr>
            <p:ph type="title"/>
          </p:nvPr>
        </p:nvSpPr>
        <p:spPr bwMode="auto">
          <a:xfrm>
            <a:off x="439738" y="350838"/>
            <a:ext cx="82645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F676A56-23BD-49AA-B441-25D742F91D6A}"/>
              </a:ext>
            </a:extLst>
          </p:cNvPr>
          <p:cNvSpPr>
            <a:spLocks noGrp="1"/>
          </p:cNvSpPr>
          <p:nvPr>
            <p:ph type="body" idx="1"/>
          </p:nvPr>
        </p:nvSpPr>
        <p:spPr bwMode="auto">
          <a:xfrm>
            <a:off x="439738" y="1155700"/>
            <a:ext cx="82645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B3A90B32-3E22-47C8-AF1A-04C2F95DAEDB}"/>
              </a:ext>
            </a:extLst>
          </p:cNvPr>
          <p:cNvSpPr>
            <a:spLocks noGrp="1"/>
          </p:cNvSpPr>
          <p:nvPr>
            <p:ph type="ftr" sz="quarter" idx="3"/>
          </p:nvPr>
        </p:nvSpPr>
        <p:spPr>
          <a:xfrm>
            <a:off x="458788" y="4767263"/>
            <a:ext cx="5675312" cy="274637"/>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2"/>
                </a:solidFill>
                <a:latin typeface="Arial" panose="020B0604020202020204" pitchFamily="34" charset="0"/>
                <a:cs typeface="Arial" panose="020B0604020202020204" pitchFamily="34" charset="0"/>
              </a:defRPr>
            </a:lvl1pPr>
          </a:lstStyle>
          <a:p>
            <a:pPr>
              <a:defRPr/>
            </a:pPr>
            <a:r>
              <a:rPr lang="en-GB"/>
              <a:t>Text in footer</a:t>
            </a:r>
          </a:p>
        </p:txBody>
      </p:sp>
      <p:sp>
        <p:nvSpPr>
          <p:cNvPr id="6" name="Slide Number Placeholder 5">
            <a:extLst>
              <a:ext uri="{FF2B5EF4-FFF2-40B4-BE49-F238E27FC236}">
                <a16:creationId xmlns:a16="http://schemas.microsoft.com/office/drawing/2014/main" id="{59D3736B-0A82-43B7-B32F-79B3477A1374}"/>
              </a:ext>
            </a:extLst>
          </p:cNvPr>
          <p:cNvSpPr>
            <a:spLocks noGrp="1"/>
          </p:cNvSpPr>
          <p:nvPr>
            <p:ph type="sldNum" sz="quarter" idx="4"/>
          </p:nvPr>
        </p:nvSpPr>
        <p:spPr>
          <a:xfrm>
            <a:off x="8391525" y="4767263"/>
            <a:ext cx="411163"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2"/>
                </a:solidFill>
                <a:latin typeface="Arial" panose="020B0604020202020204" pitchFamily="34" charset="0"/>
              </a:defRPr>
            </a:lvl1pPr>
          </a:lstStyle>
          <a:p>
            <a:pPr>
              <a:defRPr/>
            </a:pPr>
            <a:fld id="{7F8E9766-802C-42DC-BA8F-1EC5020D9247}" type="slidenum">
              <a:rPr lang="en-GB" altLang="en-US"/>
              <a:pPr>
                <a:defRPr/>
              </a:pPr>
              <a:t>‹#›</a:t>
            </a:fld>
            <a:endParaRPr lang="en-GB" altLang="en-US"/>
          </a:p>
        </p:txBody>
      </p:sp>
      <p:cxnSp>
        <p:nvCxnSpPr>
          <p:cNvPr id="10" name="Straight Connector 9">
            <a:extLst>
              <a:ext uri="{FF2B5EF4-FFF2-40B4-BE49-F238E27FC236}">
                <a16:creationId xmlns:a16="http://schemas.microsoft.com/office/drawing/2014/main" id="{9E502DC2-A625-4251-9AFB-91D21FCDFB98}"/>
              </a:ext>
            </a:extLst>
          </p:cNvPr>
          <p:cNvCxnSpPr/>
          <p:nvPr/>
        </p:nvCxnSpPr>
        <p:spPr>
          <a:xfrm>
            <a:off x="554038" y="4789488"/>
            <a:ext cx="8142287"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74" r:id="rId15"/>
    <p:sldLayoutId id="2147484055" r:id="rId16"/>
    <p:sldLayoutId id="2147484056" r:id="rId17"/>
  </p:sldLayoutIdLst>
  <p:hf hdr="0" dt="0"/>
  <p:txStyles>
    <p:titleStyle>
      <a:lvl1pPr algn="l" rtl="0" eaLnBrk="0" fontAlgn="base" hangingPunct="0">
        <a:lnSpc>
          <a:spcPct val="90000"/>
        </a:lnSpc>
        <a:spcBef>
          <a:spcPct val="0"/>
        </a:spcBef>
        <a:spcAft>
          <a:spcPct val="0"/>
        </a:spcAft>
        <a:defRPr sz="3200"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a:solidFill>
            <a:schemeClr val="tx2"/>
          </a:solidFill>
          <a:latin typeface="Arial" charset="0"/>
          <a:cs typeface="Arial" charset="0"/>
        </a:defRPr>
      </a:lvl2pPr>
      <a:lvl3pPr algn="l" rtl="0" eaLnBrk="0" fontAlgn="base" hangingPunct="0">
        <a:lnSpc>
          <a:spcPct val="90000"/>
        </a:lnSpc>
        <a:spcBef>
          <a:spcPct val="0"/>
        </a:spcBef>
        <a:spcAft>
          <a:spcPct val="0"/>
        </a:spcAft>
        <a:defRPr sz="3200">
          <a:solidFill>
            <a:schemeClr val="tx2"/>
          </a:solidFill>
          <a:latin typeface="Arial" charset="0"/>
          <a:cs typeface="Arial" charset="0"/>
        </a:defRPr>
      </a:lvl3pPr>
      <a:lvl4pPr algn="l" rtl="0" eaLnBrk="0" fontAlgn="base" hangingPunct="0">
        <a:lnSpc>
          <a:spcPct val="90000"/>
        </a:lnSpc>
        <a:spcBef>
          <a:spcPct val="0"/>
        </a:spcBef>
        <a:spcAft>
          <a:spcPct val="0"/>
        </a:spcAft>
        <a:defRPr sz="3200">
          <a:solidFill>
            <a:schemeClr val="tx2"/>
          </a:solidFill>
          <a:latin typeface="Arial" charset="0"/>
          <a:cs typeface="Arial" charset="0"/>
        </a:defRPr>
      </a:lvl4pPr>
      <a:lvl5pPr algn="l" rtl="0" eaLnBrk="0" fontAlgn="base" hangingPunct="0">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7AB3AF3-F0BE-4852-BDFB-4F53AFE717C9}"/>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B1948140-FA12-498B-9230-A659AF9AE2D1}"/>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7CC9576-6913-4349-9108-C17C6328A92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3FAAD0EC-D075-48A5-BD28-2D19C049E3F5}" type="datetimeFigureOut">
              <a:rPr lang="en-GB"/>
              <a:pPr>
                <a:defRPr/>
              </a:pPr>
              <a:t>04/01/2021</a:t>
            </a:fld>
            <a:endParaRPr lang="en-GB"/>
          </a:p>
        </p:txBody>
      </p:sp>
      <p:sp>
        <p:nvSpPr>
          <p:cNvPr id="5" name="Footer Placeholder 4">
            <a:extLst>
              <a:ext uri="{FF2B5EF4-FFF2-40B4-BE49-F238E27FC236}">
                <a16:creationId xmlns:a16="http://schemas.microsoft.com/office/drawing/2014/main" id="{8BD9DC3E-F0BF-4402-AE9D-EE0ED47A3DA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2175ED03-4ABA-49C4-BE9D-06D9EDDFBCC0}"/>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EE1A05A-6C72-4B13-ADB1-A7836E2DC03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75"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svg"/><Relationship Id="rId4" Type="http://schemas.openxmlformats.org/officeDocument/2006/relationships/image" Target="../media/image30.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4.png"/><Relationship Id="rId7" Type="http://schemas.openxmlformats.org/officeDocument/2006/relationships/image" Target="../media/image47.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9.png"/><Relationship Id="rId2" Type="http://schemas.openxmlformats.org/officeDocument/2006/relationships/image" Target="../media/image51.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28.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4.png"/><Relationship Id="rId7"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56.png"/><Relationship Id="rId5" Type="http://schemas.openxmlformats.org/officeDocument/2006/relationships/image" Target="../media/image14.png"/><Relationship Id="rId10" Type="http://schemas.openxmlformats.org/officeDocument/2006/relationships/image" Target="../media/image57.png"/><Relationship Id="rId4" Type="http://schemas.openxmlformats.org/officeDocument/2006/relationships/image" Target="../media/image55.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trade-tariff.service.gov.uk/sections" TargetMode="Externa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trade-tariff.service.gov.uk/sections"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8.png"/><Relationship Id="rId11" Type="http://schemas.openxmlformats.org/officeDocument/2006/relationships/image" Target="../media/image14.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1439CCA2-D21C-46D6-B8BB-504873AB7CED}"/>
              </a:ext>
            </a:extLst>
          </p:cNvPr>
          <p:cNvSpPr>
            <a:spLocks noGrp="1"/>
          </p:cNvSpPr>
          <p:nvPr>
            <p:ph type="ctrTitle"/>
          </p:nvPr>
        </p:nvSpPr>
        <p:spPr>
          <a:xfrm>
            <a:off x="255588" y="1930752"/>
            <a:ext cx="8177068" cy="1085721"/>
          </a:xfrm>
        </p:spPr>
        <p:txBody>
          <a:bodyPr/>
          <a:lstStyle/>
          <a:p>
            <a:pPr eaLnBrk="1" hangingPunct="1"/>
            <a:r>
              <a:rPr lang="en-GB" altLang="en-US" sz="4000" dirty="0">
                <a:latin typeface="Arial"/>
                <a:cs typeface="Arial"/>
              </a:rPr>
              <a:t>Defra EU Rules of Origin Business Guidance Presentation</a:t>
            </a:r>
          </a:p>
        </p:txBody>
      </p:sp>
      <p:sp>
        <p:nvSpPr>
          <p:cNvPr id="2" name="TextBox 1">
            <a:extLst>
              <a:ext uri="{FF2B5EF4-FFF2-40B4-BE49-F238E27FC236}">
                <a16:creationId xmlns:a16="http://schemas.microsoft.com/office/drawing/2014/main" id="{F87BF00D-FEB6-4ED0-9509-62299FE30987}"/>
              </a:ext>
            </a:extLst>
          </p:cNvPr>
          <p:cNvSpPr txBox="1"/>
          <p:nvPr/>
        </p:nvSpPr>
        <p:spPr>
          <a:xfrm>
            <a:off x="329912" y="3726439"/>
            <a:ext cx="841273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Arial"/>
                <a:cs typeface="Arial"/>
              </a:rPr>
              <a:t>These guidance documents are of an explanatory and illustrative nature. Legislation takes precedence over the content of these documents and should always be consulted.</a:t>
            </a:r>
            <a:r>
              <a:rPr lang="en-US" sz="1400" b="1" dirty="0">
                <a:latin typeface="Arial"/>
                <a:cs typeface="Arial"/>
              </a:rPr>
              <a:t> </a:t>
            </a:r>
            <a:endParaRPr lang="en-US" sz="1400" b="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ubtitle 2">
            <a:extLst>
              <a:ext uri="{FF2B5EF4-FFF2-40B4-BE49-F238E27FC236}">
                <a16:creationId xmlns:a16="http://schemas.microsoft.com/office/drawing/2014/main" id="{D7878927-0483-40DC-B3EA-659B40E69DB9}"/>
              </a:ext>
            </a:extLst>
          </p:cNvPr>
          <p:cNvSpPr>
            <a:spLocks noGrp="1" noChangeArrowheads="1"/>
          </p:cNvSpPr>
          <p:nvPr>
            <p:ph type="subTitle" idx="1"/>
          </p:nvPr>
        </p:nvSpPr>
        <p:spPr>
          <a:xfrm>
            <a:off x="0" y="0"/>
            <a:ext cx="9144000" cy="856323"/>
          </a:xfrm>
        </p:spPr>
        <p:txBody>
          <a:bodyPr>
            <a:normAutofit fontScale="62500" lnSpcReduction="20000"/>
          </a:bodyPr>
          <a:lstStyle/>
          <a:p>
            <a:pPr algn="l" eaLnBrk="1" hangingPunct="1"/>
            <a:r>
              <a:rPr lang="en-GB" altLang="en-US" b="1">
                <a:solidFill>
                  <a:srgbClr val="00AF41"/>
                </a:solidFill>
                <a:latin typeface="Arial" panose="020B0604020202020204" pitchFamily="34" charset="0"/>
                <a:cs typeface="Arial" panose="020B0604020202020204" pitchFamily="34" charset="0"/>
              </a:rPr>
              <a:t>Example 3 –  Dairy products of Chapter 4 (Dairy produce; birds’ eggs; natural honey; edible products of animal origin, not elsewhere specified or included)</a:t>
            </a:r>
            <a:endParaRPr lang="en-US">
              <a:latin typeface="Arial" panose="020B0604020202020204" pitchFamily="34" charset="0"/>
              <a:cs typeface="Arial" panose="020B0604020202020204" pitchFamily="34" charset="0"/>
            </a:endParaRPr>
          </a:p>
          <a:p>
            <a:pPr algn="l" eaLnBrk="1" hangingPunct="1"/>
            <a:r>
              <a:rPr lang="en-GB" altLang="en-US">
                <a:solidFill>
                  <a:srgbClr val="00AF41"/>
                </a:solidFill>
                <a:latin typeface="Arial"/>
                <a:cs typeface="Arial"/>
              </a:rPr>
              <a:t>The rule for this chapter requires wholly obtained dairy ingredients. Therefore, all dairy inputs must be obtained from live animals raised in the UK. Bilateral cumulation would allow the use of EU content if processing goes beyond insufficient. The rule also states that non-originating sugar cannot exceed 20% of the weight of your final product.</a:t>
            </a:r>
          </a:p>
        </p:txBody>
      </p:sp>
      <p:sp>
        <p:nvSpPr>
          <p:cNvPr id="4" name="L-Shape 3">
            <a:extLst>
              <a:ext uri="{FF2B5EF4-FFF2-40B4-BE49-F238E27FC236}">
                <a16:creationId xmlns:a16="http://schemas.microsoft.com/office/drawing/2014/main" id="{6822AD9C-8D27-4E7B-914D-2036E95E9798}"/>
              </a:ext>
            </a:extLst>
          </p:cNvPr>
          <p:cNvSpPr/>
          <p:nvPr/>
        </p:nvSpPr>
        <p:spPr>
          <a:xfrm rot="10800000">
            <a:off x="6018788" y="787398"/>
            <a:ext cx="2989263" cy="4270377"/>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srgbClr val="FFFF00"/>
              </a:solidFill>
              <a:latin typeface="Arial" panose="020B0604020202020204" pitchFamily="34" charset="0"/>
              <a:cs typeface="Arial" panose="020B0604020202020204" pitchFamily="34" charset="0"/>
            </a:endParaRPr>
          </a:p>
        </p:txBody>
      </p:sp>
      <p:sp>
        <p:nvSpPr>
          <p:cNvPr id="5" name="L-Shape 4">
            <a:extLst>
              <a:ext uri="{FF2B5EF4-FFF2-40B4-BE49-F238E27FC236}">
                <a16:creationId xmlns:a16="http://schemas.microsoft.com/office/drawing/2014/main" id="{AC0A069F-4404-4924-9285-671350CE254D}"/>
              </a:ext>
            </a:extLst>
          </p:cNvPr>
          <p:cNvSpPr/>
          <p:nvPr/>
        </p:nvSpPr>
        <p:spPr>
          <a:xfrm rot="10800000">
            <a:off x="1724025" y="787397"/>
            <a:ext cx="4351338" cy="4270374"/>
          </a:xfrm>
          <a:prstGeom prst="rect">
            <a:avLst/>
          </a:prstGeom>
          <a:solidFill>
            <a:srgbClr val="4472C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 name="L-Shape 6">
            <a:extLst>
              <a:ext uri="{FF2B5EF4-FFF2-40B4-BE49-F238E27FC236}">
                <a16:creationId xmlns:a16="http://schemas.microsoft.com/office/drawing/2014/main" id="{48FB5D8C-D7F2-4B54-BD06-EF8A67FA162F}"/>
              </a:ext>
            </a:extLst>
          </p:cNvPr>
          <p:cNvSpPr/>
          <p:nvPr/>
        </p:nvSpPr>
        <p:spPr>
          <a:xfrm>
            <a:off x="61913" y="787400"/>
            <a:ext cx="1704975" cy="4270375"/>
          </a:xfrm>
          <a:prstGeom prst="rect">
            <a:avLst/>
          </a:prstGeom>
          <a:solidFill>
            <a:srgbClr val="F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B2034B18-2034-43B0-940B-33D8D4881CD0}"/>
              </a:ext>
            </a:extLst>
          </p:cNvPr>
          <p:cNvCxnSpPr>
            <a:cxnSpLocks/>
          </p:cNvCxnSpPr>
          <p:nvPr/>
        </p:nvCxnSpPr>
        <p:spPr>
          <a:xfrm>
            <a:off x="1762125" y="787400"/>
            <a:ext cx="14288" cy="4262438"/>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EE81EAE2-9D60-4524-A582-786446CB76C4}"/>
              </a:ext>
            </a:extLst>
          </p:cNvPr>
          <p:cNvCxnSpPr>
            <a:cxnSpLocks/>
          </p:cNvCxnSpPr>
          <p:nvPr/>
        </p:nvCxnSpPr>
        <p:spPr>
          <a:xfrm>
            <a:off x="6061075" y="787400"/>
            <a:ext cx="6350" cy="4270375"/>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91B02E9F-ED8C-4CE2-8E1D-3363BB95AF82}"/>
              </a:ext>
            </a:extLst>
          </p:cNvPr>
          <p:cNvSpPr txBox="1"/>
          <p:nvPr/>
        </p:nvSpPr>
        <p:spPr>
          <a:xfrm>
            <a:off x="3180375" y="756379"/>
            <a:ext cx="1349375" cy="253916"/>
          </a:xfrm>
          <a:prstGeom prst="rect">
            <a:avLst/>
          </a:prstGeom>
          <a:noFill/>
        </p:spPr>
        <p:txBody>
          <a:bodyPr>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UK Processing</a:t>
            </a:r>
          </a:p>
        </p:txBody>
      </p:sp>
      <p:sp>
        <p:nvSpPr>
          <p:cNvPr id="12" name="TextBox 11">
            <a:extLst>
              <a:ext uri="{FF2B5EF4-FFF2-40B4-BE49-F238E27FC236}">
                <a16:creationId xmlns:a16="http://schemas.microsoft.com/office/drawing/2014/main" id="{E1D7726D-655E-4A9D-A092-2B4F4351CD81}"/>
              </a:ext>
            </a:extLst>
          </p:cNvPr>
          <p:cNvSpPr txBox="1"/>
          <p:nvPr/>
        </p:nvSpPr>
        <p:spPr>
          <a:xfrm>
            <a:off x="92928" y="754507"/>
            <a:ext cx="1592263" cy="253916"/>
          </a:xfrm>
          <a:prstGeom prst="rect">
            <a:avLst/>
          </a:prstGeom>
          <a:noFill/>
        </p:spPr>
        <p:txBody>
          <a:bodyPr lIns="91440" tIns="45720" rIns="91440" bIns="45720" anchor="t">
            <a:spAutoFit/>
          </a:bodyPr>
          <a:lstStyle/>
          <a:p>
            <a:pPr algn="ctr" defTabSz="685800">
              <a:spcBef>
                <a:spcPts val="0"/>
              </a:spcBef>
              <a:spcAft>
                <a:spcPts val="0"/>
              </a:spcAft>
              <a:defRPr/>
            </a:pPr>
            <a:r>
              <a:rPr lang="en-GB" sz="1050" b="1">
                <a:latin typeface="Arial" panose="020B0604020202020204" pitchFamily="34" charset="0"/>
              </a:rPr>
              <a:t>Ingredients</a:t>
            </a:r>
            <a:endParaRPr lang="en-US" sz="1050">
              <a:latin typeface="Arial" panose="020B0604020202020204" pitchFamily="34" charset="0"/>
            </a:endParaRPr>
          </a:p>
        </p:txBody>
      </p:sp>
      <p:sp>
        <p:nvSpPr>
          <p:cNvPr id="13" name="TextBox 12">
            <a:extLst>
              <a:ext uri="{FF2B5EF4-FFF2-40B4-BE49-F238E27FC236}">
                <a16:creationId xmlns:a16="http://schemas.microsoft.com/office/drawing/2014/main" id="{A549EC33-4FA7-473F-B800-B3A719CB082A}"/>
              </a:ext>
            </a:extLst>
          </p:cNvPr>
          <p:cNvSpPr txBox="1"/>
          <p:nvPr/>
        </p:nvSpPr>
        <p:spPr>
          <a:xfrm>
            <a:off x="42467" y="3407857"/>
            <a:ext cx="1173163" cy="553998"/>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Milk from the UK and refined cane sugar from Belize</a:t>
            </a:r>
          </a:p>
        </p:txBody>
      </p:sp>
      <p:sp>
        <p:nvSpPr>
          <p:cNvPr id="14" name="TextBox 13">
            <a:extLst>
              <a:ext uri="{FF2B5EF4-FFF2-40B4-BE49-F238E27FC236}">
                <a16:creationId xmlns:a16="http://schemas.microsoft.com/office/drawing/2014/main" id="{E5C3C222-A283-4CCE-897D-349D05EB97D6}"/>
              </a:ext>
            </a:extLst>
          </p:cNvPr>
          <p:cNvSpPr txBox="1"/>
          <p:nvPr/>
        </p:nvSpPr>
        <p:spPr>
          <a:xfrm>
            <a:off x="2364888" y="3305649"/>
            <a:ext cx="1803819" cy="984885"/>
          </a:xfrm>
          <a:prstGeom prst="rect">
            <a:avLst/>
          </a:prstGeom>
          <a:noFill/>
        </p:spPr>
        <p:txBody>
          <a:bodyPr wrap="square" lIns="91440" tIns="45720" rIns="91440" bIns="45720" anchor="t">
            <a:spAutoFit/>
          </a:bodyPr>
          <a:lstStyle/>
          <a:p>
            <a:pPr defTabSz="685800" eaLnBrk="1" fontAlgn="auto" hangingPunct="1">
              <a:spcBef>
                <a:spcPts val="0"/>
              </a:spcBef>
              <a:spcAft>
                <a:spcPts val="0"/>
              </a:spcAft>
              <a:defRPr/>
            </a:pPr>
            <a:r>
              <a:rPr lang="en-GB" sz="1000" dirty="0">
                <a:latin typeface="Arial"/>
                <a:cs typeface="Arial"/>
              </a:rPr>
              <a:t>Yogurt is produced. The weight of the sugar used does </a:t>
            </a:r>
            <a:r>
              <a:rPr lang="en-GB" sz="1000" b="1" dirty="0">
                <a:latin typeface="Arial"/>
                <a:cs typeface="Arial"/>
              </a:rPr>
              <a:t>not</a:t>
            </a:r>
            <a:r>
              <a:rPr lang="en-GB" sz="1000" dirty="0">
                <a:latin typeface="Arial"/>
                <a:cs typeface="Arial"/>
              </a:rPr>
              <a:t> exceed 20% the weight of the yogurt.</a:t>
            </a:r>
            <a:endParaRPr lang="en-GB" sz="1000" dirty="0">
              <a:latin typeface="Calibri"/>
              <a:cs typeface="Calibri"/>
            </a:endParaRPr>
          </a:p>
          <a:p>
            <a:pPr defTabSz="685800">
              <a:spcBef>
                <a:spcPts val="0"/>
              </a:spcBef>
              <a:spcAft>
                <a:spcPts val="0"/>
              </a:spcAft>
              <a:defRPr/>
            </a:pPr>
            <a:endParaRPr lang="en-GB"/>
          </a:p>
        </p:txBody>
      </p:sp>
      <p:cxnSp>
        <p:nvCxnSpPr>
          <p:cNvPr id="22" name="Straight Connector 21">
            <a:extLst>
              <a:ext uri="{FF2B5EF4-FFF2-40B4-BE49-F238E27FC236}">
                <a16:creationId xmlns:a16="http://schemas.microsoft.com/office/drawing/2014/main" id="{B7DE8DB8-056C-46EE-B34B-D5EB8849F4ED}"/>
              </a:ext>
            </a:extLst>
          </p:cNvPr>
          <p:cNvCxnSpPr>
            <a:cxnSpLocks/>
          </p:cNvCxnSpPr>
          <p:nvPr/>
        </p:nvCxnSpPr>
        <p:spPr>
          <a:xfrm>
            <a:off x="67604" y="2002873"/>
            <a:ext cx="8940176" cy="23843"/>
          </a:xfrm>
          <a:prstGeom prst="line">
            <a:avLst/>
          </a:prstGeom>
          <a:ln w="38100"/>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D5FF0D4C-EF5E-4CD0-9E96-BA415013D043}"/>
              </a:ext>
            </a:extLst>
          </p:cNvPr>
          <p:cNvSpPr txBox="1"/>
          <p:nvPr/>
        </p:nvSpPr>
        <p:spPr>
          <a:xfrm>
            <a:off x="7033825" y="3382331"/>
            <a:ext cx="2094161" cy="700192"/>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dirty="0">
                <a:latin typeface="Arial"/>
                <a:cs typeface="Arial"/>
              </a:rPr>
              <a:t>Use of non-UK or EU sugar is permitted if it does not exceed the weight thresholds</a:t>
            </a:r>
            <a:endParaRPr lang="en-GB" sz="1000" dirty="0">
              <a:latin typeface="Calibri"/>
              <a:cs typeface="Calibri"/>
            </a:endParaRPr>
          </a:p>
          <a:p>
            <a:pPr algn="ctr" defTabSz="685800">
              <a:spcBef>
                <a:spcPts val="0"/>
              </a:spcBef>
              <a:spcAft>
                <a:spcPts val="0"/>
              </a:spcAft>
              <a:defRPr/>
            </a:pPr>
            <a:endParaRPr lang="en-GB" sz="950" dirty="0">
              <a:latin typeface="Arial" panose="020B0604020202020204" pitchFamily="34" charset="0"/>
            </a:endParaRPr>
          </a:p>
        </p:txBody>
      </p:sp>
      <p:sp>
        <p:nvSpPr>
          <p:cNvPr id="30" name="TextBox 29">
            <a:extLst>
              <a:ext uri="{FF2B5EF4-FFF2-40B4-BE49-F238E27FC236}">
                <a16:creationId xmlns:a16="http://schemas.microsoft.com/office/drawing/2014/main" id="{C0F68562-9A50-4437-99E0-6584BB33559B}"/>
              </a:ext>
            </a:extLst>
          </p:cNvPr>
          <p:cNvSpPr txBox="1"/>
          <p:nvPr/>
        </p:nvSpPr>
        <p:spPr>
          <a:xfrm>
            <a:off x="6426200" y="752400"/>
            <a:ext cx="2549525" cy="253916"/>
          </a:xfrm>
          <a:prstGeom prst="rect">
            <a:avLst/>
          </a:prstGeom>
          <a:noFill/>
        </p:spPr>
        <p:txBody>
          <a:bodyPr>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Sufficient Processing? (PSR)</a:t>
            </a:r>
          </a:p>
        </p:txBody>
      </p:sp>
      <p:sp>
        <p:nvSpPr>
          <p:cNvPr id="66" name="TextBox 65">
            <a:extLst>
              <a:ext uri="{FF2B5EF4-FFF2-40B4-BE49-F238E27FC236}">
                <a16:creationId xmlns:a16="http://schemas.microsoft.com/office/drawing/2014/main" id="{6A1FEB93-E014-4448-B096-ED2FEA3C115C}"/>
              </a:ext>
            </a:extLst>
          </p:cNvPr>
          <p:cNvSpPr txBox="1"/>
          <p:nvPr/>
        </p:nvSpPr>
        <p:spPr>
          <a:xfrm>
            <a:off x="-10703" y="4445430"/>
            <a:ext cx="1122363" cy="400110"/>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Bulk yoghurt from the EU </a:t>
            </a:r>
          </a:p>
        </p:txBody>
      </p:sp>
      <p:sp>
        <p:nvSpPr>
          <p:cNvPr id="160" name="Cross 159">
            <a:extLst>
              <a:ext uri="{FF2B5EF4-FFF2-40B4-BE49-F238E27FC236}">
                <a16:creationId xmlns:a16="http://schemas.microsoft.com/office/drawing/2014/main" id="{DE193F5E-BCFF-4F6D-B4D0-F147A0C94EC9}"/>
              </a:ext>
            </a:extLst>
          </p:cNvPr>
          <p:cNvSpPr/>
          <p:nvPr/>
        </p:nvSpPr>
        <p:spPr>
          <a:xfrm rot="2749312">
            <a:off x="6366016" y="4342966"/>
            <a:ext cx="627783" cy="619262"/>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pic>
        <p:nvPicPr>
          <p:cNvPr id="25" name="Picture 24" descr="A picture containing shape&#10;&#10;Description automatically generated">
            <a:extLst>
              <a:ext uri="{FF2B5EF4-FFF2-40B4-BE49-F238E27FC236}">
                <a16:creationId xmlns:a16="http://schemas.microsoft.com/office/drawing/2014/main" id="{71467035-ECF8-47DD-8F0B-CB34050A0B77}"/>
              </a:ext>
            </a:extLst>
          </p:cNvPr>
          <p:cNvPicPr>
            <a:picLocks noChangeAspect="1"/>
          </p:cNvPicPr>
          <p:nvPr/>
        </p:nvPicPr>
        <p:blipFill rotWithShape="1">
          <a:blip r:embed="rId2">
            <a:extLst>
              <a:ext uri="{28A0092B-C50C-407E-A947-70E740481C1C}">
                <a14:useLocalDpi xmlns:a14="http://schemas.microsoft.com/office/drawing/2010/main" val="0"/>
              </a:ext>
            </a:extLst>
          </a:blip>
          <a:srcRect l="7522" r="6944" b="14784"/>
          <a:stretch/>
        </p:blipFill>
        <p:spPr>
          <a:xfrm>
            <a:off x="991807" y="4374594"/>
            <a:ext cx="528357" cy="526399"/>
          </a:xfrm>
          <a:prstGeom prst="rect">
            <a:avLst/>
          </a:prstGeom>
        </p:spPr>
      </p:pic>
      <p:sp>
        <p:nvSpPr>
          <p:cNvPr id="84" name="TextBox 83">
            <a:extLst>
              <a:ext uri="{FF2B5EF4-FFF2-40B4-BE49-F238E27FC236}">
                <a16:creationId xmlns:a16="http://schemas.microsoft.com/office/drawing/2014/main" id="{555CD534-C24C-4A5F-A7F1-4DCB50BB5960}"/>
              </a:ext>
            </a:extLst>
          </p:cNvPr>
          <p:cNvSpPr txBox="1"/>
          <p:nvPr/>
        </p:nvSpPr>
        <p:spPr>
          <a:xfrm>
            <a:off x="1954981" y="4532732"/>
            <a:ext cx="2212786" cy="246221"/>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dirty="0">
                <a:latin typeface="Arial"/>
                <a:cs typeface="Arial"/>
              </a:rPr>
              <a:t>The yoghurt is only labelled</a:t>
            </a:r>
            <a:endParaRPr lang="en-GB" sz="1000" dirty="0">
              <a:latin typeface="Arial" panose="020B0604020202020204" pitchFamily="34" charset="0"/>
            </a:endParaRPr>
          </a:p>
        </p:txBody>
      </p:sp>
      <p:sp>
        <p:nvSpPr>
          <p:cNvPr id="88" name="TextBox 87">
            <a:extLst>
              <a:ext uri="{FF2B5EF4-FFF2-40B4-BE49-F238E27FC236}">
                <a16:creationId xmlns:a16="http://schemas.microsoft.com/office/drawing/2014/main" id="{30D03C43-F773-40E6-A257-9EF3E50588BE}"/>
              </a:ext>
            </a:extLst>
          </p:cNvPr>
          <p:cNvSpPr txBox="1"/>
          <p:nvPr/>
        </p:nvSpPr>
        <p:spPr>
          <a:xfrm>
            <a:off x="6885510" y="4381125"/>
            <a:ext cx="2255906" cy="553998"/>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a:latin typeface="Arial"/>
                <a:cs typeface="Arial"/>
              </a:rPr>
              <a:t>Bilateral cumulation with the EU does not </a:t>
            </a:r>
            <a:r>
              <a:rPr lang="en-GB" sz="1000" dirty="0">
                <a:latin typeface="Arial"/>
                <a:cs typeface="Arial"/>
              </a:rPr>
              <a:t>apply as 'labelling' is an insufficient process</a:t>
            </a:r>
            <a:endParaRPr lang="en-GB" sz="950" dirty="0">
              <a:latin typeface="Arial" panose="020B0604020202020204" pitchFamily="34" charset="0"/>
            </a:endParaRPr>
          </a:p>
        </p:txBody>
      </p:sp>
      <p:cxnSp>
        <p:nvCxnSpPr>
          <p:cNvPr id="92" name="Straight Connector 91">
            <a:extLst>
              <a:ext uri="{FF2B5EF4-FFF2-40B4-BE49-F238E27FC236}">
                <a16:creationId xmlns:a16="http://schemas.microsoft.com/office/drawing/2014/main" id="{D7FFB6F9-BAE3-4A58-94AD-49CE2D90F784}"/>
              </a:ext>
            </a:extLst>
          </p:cNvPr>
          <p:cNvCxnSpPr>
            <a:cxnSpLocks/>
          </p:cNvCxnSpPr>
          <p:nvPr/>
        </p:nvCxnSpPr>
        <p:spPr>
          <a:xfrm>
            <a:off x="67604" y="3155712"/>
            <a:ext cx="8940176" cy="21918"/>
          </a:xfrm>
          <a:prstGeom prst="line">
            <a:avLst/>
          </a:prstGeom>
          <a:ln w="381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2DA3C4DC-CB38-4DB4-8234-445D1C152F1B}"/>
              </a:ext>
            </a:extLst>
          </p:cNvPr>
          <p:cNvCxnSpPr>
            <a:cxnSpLocks/>
          </p:cNvCxnSpPr>
          <p:nvPr/>
        </p:nvCxnSpPr>
        <p:spPr>
          <a:xfrm>
            <a:off x="68580" y="4183380"/>
            <a:ext cx="8939200" cy="0"/>
          </a:xfrm>
          <a:prstGeom prst="line">
            <a:avLst/>
          </a:prstGeom>
          <a:ln w="38100"/>
        </p:spPr>
        <p:style>
          <a:lnRef idx="1">
            <a:schemeClr val="dk1"/>
          </a:lnRef>
          <a:fillRef idx="0">
            <a:schemeClr val="dk1"/>
          </a:fillRef>
          <a:effectRef idx="0">
            <a:schemeClr val="dk1"/>
          </a:effectRef>
          <a:fontRef idx="minor">
            <a:schemeClr val="tx1"/>
          </a:fontRef>
        </p:style>
      </p:cxnSp>
      <p:sp>
        <p:nvSpPr>
          <p:cNvPr id="97" name="TextBox 96">
            <a:extLst>
              <a:ext uri="{FF2B5EF4-FFF2-40B4-BE49-F238E27FC236}">
                <a16:creationId xmlns:a16="http://schemas.microsoft.com/office/drawing/2014/main" id="{B790A909-25E0-4AA4-9559-24205B420D5B}"/>
              </a:ext>
            </a:extLst>
          </p:cNvPr>
          <p:cNvSpPr txBox="1"/>
          <p:nvPr/>
        </p:nvSpPr>
        <p:spPr>
          <a:xfrm>
            <a:off x="2225657" y="1220419"/>
            <a:ext cx="1730730" cy="400110"/>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The milk is pasteurised or made into cheese</a:t>
            </a:r>
          </a:p>
        </p:txBody>
      </p:sp>
      <p:sp>
        <p:nvSpPr>
          <p:cNvPr id="100" name="TextBox 99">
            <a:extLst>
              <a:ext uri="{FF2B5EF4-FFF2-40B4-BE49-F238E27FC236}">
                <a16:creationId xmlns:a16="http://schemas.microsoft.com/office/drawing/2014/main" id="{77D62FC4-C0CE-4786-91D5-F82A70C88DD8}"/>
              </a:ext>
            </a:extLst>
          </p:cNvPr>
          <p:cNvSpPr txBox="1"/>
          <p:nvPr/>
        </p:nvSpPr>
        <p:spPr>
          <a:xfrm>
            <a:off x="7214282" y="881987"/>
            <a:ext cx="1582754" cy="1154162"/>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endParaRPr lang="en-GB" sz="950" dirty="0">
              <a:latin typeface="Arial" panose="020B0604020202020204" pitchFamily="34" charset="0"/>
            </a:endParaRPr>
          </a:p>
          <a:p>
            <a:pPr defTabSz="685800" eaLnBrk="1" fontAlgn="auto" hangingPunct="1">
              <a:spcBef>
                <a:spcPts val="0"/>
              </a:spcBef>
              <a:spcAft>
                <a:spcPts val="0"/>
              </a:spcAft>
              <a:defRPr/>
            </a:pPr>
            <a:endParaRPr lang="en-GB" sz="1000" dirty="0">
              <a:latin typeface="Arial" panose="020B0604020202020204" pitchFamily="34" charset="0"/>
            </a:endParaRPr>
          </a:p>
          <a:p>
            <a:pPr algn="ctr" defTabSz="685800" eaLnBrk="1" fontAlgn="auto" hangingPunct="1">
              <a:spcBef>
                <a:spcPts val="0"/>
              </a:spcBef>
              <a:spcAft>
                <a:spcPts val="0"/>
              </a:spcAft>
              <a:defRPr/>
            </a:pPr>
            <a:r>
              <a:rPr lang="en-GB" sz="1000" dirty="0">
                <a:latin typeface="Arial"/>
                <a:cs typeface="Arial"/>
              </a:rPr>
              <a:t>The rule has been met as the milk is from cows born and raised in the UK</a:t>
            </a:r>
          </a:p>
          <a:p>
            <a:pPr defTabSz="685800" eaLnBrk="1" fontAlgn="auto" hangingPunct="1">
              <a:spcBef>
                <a:spcPts val="0"/>
              </a:spcBef>
              <a:spcAft>
                <a:spcPts val="0"/>
              </a:spcAft>
              <a:defRPr/>
            </a:pPr>
            <a:endParaRPr lang="en-GB" sz="950">
              <a:latin typeface="Arial" panose="020B0604020202020204" pitchFamily="34" charset="0"/>
            </a:endParaRPr>
          </a:p>
        </p:txBody>
      </p:sp>
      <p:pic>
        <p:nvPicPr>
          <p:cNvPr id="101" name="Picture 5" descr="A picture containing shape&#10;&#10;Description automatically generated">
            <a:extLst>
              <a:ext uri="{FF2B5EF4-FFF2-40B4-BE49-F238E27FC236}">
                <a16:creationId xmlns:a16="http://schemas.microsoft.com/office/drawing/2014/main" id="{4110117C-2641-499D-8163-8B61E095E25E}"/>
              </a:ext>
            </a:extLst>
          </p:cNvPr>
          <p:cNvPicPr>
            <a:picLocks noChangeAspect="1"/>
          </p:cNvPicPr>
          <p:nvPr/>
        </p:nvPicPr>
        <p:blipFill rotWithShape="1">
          <a:blip r:embed="rId3"/>
          <a:srcRect r="847" b="19927"/>
          <a:stretch/>
        </p:blipFill>
        <p:spPr>
          <a:xfrm>
            <a:off x="203826" y="985346"/>
            <a:ext cx="801513" cy="601826"/>
          </a:xfrm>
          <a:prstGeom prst="rect">
            <a:avLst/>
          </a:prstGeom>
        </p:spPr>
      </p:pic>
      <p:sp>
        <p:nvSpPr>
          <p:cNvPr id="102" name="TextBox 101">
            <a:extLst>
              <a:ext uri="{FF2B5EF4-FFF2-40B4-BE49-F238E27FC236}">
                <a16:creationId xmlns:a16="http://schemas.microsoft.com/office/drawing/2014/main" id="{E99D595C-B675-4806-B244-3EB5306DD87F}"/>
              </a:ext>
            </a:extLst>
          </p:cNvPr>
          <p:cNvSpPr txBox="1"/>
          <p:nvPr/>
        </p:nvSpPr>
        <p:spPr>
          <a:xfrm>
            <a:off x="167482" y="1526167"/>
            <a:ext cx="1384013" cy="400110"/>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Milk from cows born and raised in the UK</a:t>
            </a:r>
          </a:p>
        </p:txBody>
      </p:sp>
      <p:pic>
        <p:nvPicPr>
          <p:cNvPr id="103" name="Graphic 24" descr="Checkmark">
            <a:extLst>
              <a:ext uri="{FF2B5EF4-FFF2-40B4-BE49-F238E27FC236}">
                <a16:creationId xmlns:a16="http://schemas.microsoft.com/office/drawing/2014/main" id="{C4268169-EEAD-42E2-8404-4AA168D38B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206" y="1104094"/>
            <a:ext cx="649543" cy="66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5" descr="A picture containing shape&#10;&#10;Description automatically generated">
            <a:extLst>
              <a:ext uri="{FF2B5EF4-FFF2-40B4-BE49-F238E27FC236}">
                <a16:creationId xmlns:a16="http://schemas.microsoft.com/office/drawing/2014/main" id="{E72AD697-C4E0-4265-B798-8798BA491FA4}"/>
              </a:ext>
            </a:extLst>
          </p:cNvPr>
          <p:cNvPicPr>
            <a:picLocks noChangeAspect="1"/>
          </p:cNvPicPr>
          <p:nvPr/>
        </p:nvPicPr>
        <p:blipFill rotWithShape="1">
          <a:blip r:embed="rId3"/>
          <a:srcRect r="847" b="19927"/>
          <a:stretch/>
        </p:blipFill>
        <p:spPr>
          <a:xfrm>
            <a:off x="195781" y="2090196"/>
            <a:ext cx="801513" cy="601826"/>
          </a:xfrm>
          <a:prstGeom prst="rect">
            <a:avLst/>
          </a:prstGeom>
        </p:spPr>
      </p:pic>
      <p:sp>
        <p:nvSpPr>
          <p:cNvPr id="105" name="TextBox 104">
            <a:extLst>
              <a:ext uri="{FF2B5EF4-FFF2-40B4-BE49-F238E27FC236}">
                <a16:creationId xmlns:a16="http://schemas.microsoft.com/office/drawing/2014/main" id="{D0688B9F-282F-4F7C-BFF5-463D33344EA3}"/>
              </a:ext>
            </a:extLst>
          </p:cNvPr>
          <p:cNvSpPr txBox="1"/>
          <p:nvPr/>
        </p:nvSpPr>
        <p:spPr>
          <a:xfrm>
            <a:off x="154662" y="2692122"/>
            <a:ext cx="1384013" cy="400110"/>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Milk from imported EU dairy cows</a:t>
            </a:r>
          </a:p>
        </p:txBody>
      </p:sp>
      <p:sp>
        <p:nvSpPr>
          <p:cNvPr id="107" name="TextBox 106">
            <a:extLst>
              <a:ext uri="{FF2B5EF4-FFF2-40B4-BE49-F238E27FC236}">
                <a16:creationId xmlns:a16="http://schemas.microsoft.com/office/drawing/2014/main" id="{1FF1AE33-70D1-4E74-B121-40D2168C0F77}"/>
              </a:ext>
            </a:extLst>
          </p:cNvPr>
          <p:cNvSpPr txBox="1"/>
          <p:nvPr/>
        </p:nvSpPr>
        <p:spPr>
          <a:xfrm>
            <a:off x="2340865" y="2487230"/>
            <a:ext cx="1485072" cy="246221"/>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The milk is processed </a:t>
            </a:r>
          </a:p>
        </p:txBody>
      </p:sp>
      <p:sp>
        <p:nvSpPr>
          <p:cNvPr id="112" name="TextBox 111">
            <a:extLst>
              <a:ext uri="{FF2B5EF4-FFF2-40B4-BE49-F238E27FC236}">
                <a16:creationId xmlns:a16="http://schemas.microsoft.com/office/drawing/2014/main" id="{FA40F8FF-7A5F-4E1A-8498-52B0B3B11B88}"/>
              </a:ext>
            </a:extLst>
          </p:cNvPr>
          <p:cNvSpPr txBox="1"/>
          <p:nvPr/>
        </p:nvSpPr>
        <p:spPr>
          <a:xfrm>
            <a:off x="7086342" y="2251354"/>
            <a:ext cx="1843699" cy="1000274"/>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dirty="0">
                <a:latin typeface="Arial"/>
                <a:cs typeface="Arial"/>
              </a:rPr>
              <a:t>Bilateral cumulation with the EU applies as processing goes beyond insufficient processing</a:t>
            </a:r>
            <a:endParaRPr lang="en-GB" sz="1000" dirty="0">
              <a:latin typeface="Calibri"/>
              <a:cs typeface="Calibri"/>
            </a:endParaRPr>
          </a:p>
          <a:p>
            <a:pPr algn="ctr" defTabSz="685800">
              <a:spcBef>
                <a:spcPts val="0"/>
              </a:spcBef>
              <a:spcAft>
                <a:spcPts val="0"/>
              </a:spcAft>
              <a:defRPr/>
            </a:pPr>
            <a:r>
              <a:rPr lang="en-GB" sz="950" dirty="0">
                <a:latin typeface="Arial"/>
                <a:cs typeface="Arial"/>
              </a:rPr>
              <a:t>. </a:t>
            </a:r>
            <a:endParaRPr lang="en-GB" dirty="0">
              <a:latin typeface="Arial"/>
              <a:cs typeface="Arial"/>
            </a:endParaRPr>
          </a:p>
          <a:p>
            <a:pPr defTabSz="685800" eaLnBrk="1" fontAlgn="auto" hangingPunct="1">
              <a:spcBef>
                <a:spcPts val="0"/>
              </a:spcBef>
              <a:spcAft>
                <a:spcPts val="0"/>
              </a:spcAft>
              <a:defRPr/>
            </a:pPr>
            <a:endParaRPr lang="en-GB" sz="950">
              <a:latin typeface="Arial" panose="020B0604020202020204" pitchFamily="34" charset="0"/>
            </a:endParaRPr>
          </a:p>
        </p:txBody>
      </p:sp>
      <p:sp>
        <p:nvSpPr>
          <p:cNvPr id="54" name="Arrow: Right 53">
            <a:extLst>
              <a:ext uri="{FF2B5EF4-FFF2-40B4-BE49-F238E27FC236}">
                <a16:creationId xmlns:a16="http://schemas.microsoft.com/office/drawing/2014/main" id="{778BB47B-60AE-4300-94D6-C2C254A7E6E2}"/>
              </a:ext>
            </a:extLst>
          </p:cNvPr>
          <p:cNvSpPr/>
          <p:nvPr/>
        </p:nvSpPr>
        <p:spPr>
          <a:xfrm>
            <a:off x="1574551" y="121155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55" name="Arrow: Right 54">
            <a:extLst>
              <a:ext uri="{FF2B5EF4-FFF2-40B4-BE49-F238E27FC236}">
                <a16:creationId xmlns:a16="http://schemas.microsoft.com/office/drawing/2014/main" id="{5975AEE9-B8B1-4D13-A2FC-E25FBDE96E6C}"/>
              </a:ext>
            </a:extLst>
          </p:cNvPr>
          <p:cNvSpPr/>
          <p:nvPr/>
        </p:nvSpPr>
        <p:spPr>
          <a:xfrm>
            <a:off x="5854690" y="1233798"/>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56" name="Arrow: Right 55">
            <a:extLst>
              <a:ext uri="{FF2B5EF4-FFF2-40B4-BE49-F238E27FC236}">
                <a16:creationId xmlns:a16="http://schemas.microsoft.com/office/drawing/2014/main" id="{147C653F-194C-435E-9D0E-AFA45CD87ECA}"/>
              </a:ext>
            </a:extLst>
          </p:cNvPr>
          <p:cNvSpPr/>
          <p:nvPr/>
        </p:nvSpPr>
        <p:spPr>
          <a:xfrm>
            <a:off x="1585903" y="2402167"/>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16" name="Picture 15" descr="A picture containing shape&#10;&#10;Description automatically generated">
            <a:extLst>
              <a:ext uri="{FF2B5EF4-FFF2-40B4-BE49-F238E27FC236}">
                <a16:creationId xmlns:a16="http://schemas.microsoft.com/office/drawing/2014/main" id="{83E9FA46-4390-4010-B1FB-D6AD4BE5FC6D}"/>
              </a:ext>
            </a:extLst>
          </p:cNvPr>
          <p:cNvPicPr>
            <a:picLocks noChangeAspect="1"/>
          </p:cNvPicPr>
          <p:nvPr/>
        </p:nvPicPr>
        <p:blipFill rotWithShape="1">
          <a:blip r:embed="rId5">
            <a:extLst>
              <a:ext uri="{28A0092B-C50C-407E-A947-70E740481C1C}">
                <a14:useLocalDpi xmlns:a14="http://schemas.microsoft.com/office/drawing/2010/main" val="0"/>
              </a:ext>
            </a:extLst>
          </a:blip>
          <a:srcRect l="27632" t="3977" r="25814" b="17230"/>
          <a:stretch/>
        </p:blipFill>
        <p:spPr>
          <a:xfrm>
            <a:off x="4725732" y="2261473"/>
            <a:ext cx="360867" cy="610772"/>
          </a:xfrm>
          <a:prstGeom prst="rect">
            <a:avLst/>
          </a:prstGeom>
        </p:spPr>
      </p:pic>
      <p:pic>
        <p:nvPicPr>
          <p:cNvPr id="61" name="Graphic 24" descr="Checkmark">
            <a:extLst>
              <a:ext uri="{FF2B5EF4-FFF2-40B4-BE49-F238E27FC236}">
                <a16:creationId xmlns:a16="http://schemas.microsoft.com/office/drawing/2014/main" id="{E157C61A-7FFF-4852-AC88-E0D5F6E2A6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969" y="2277916"/>
            <a:ext cx="649543" cy="66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Arrow: Right 61">
            <a:extLst>
              <a:ext uri="{FF2B5EF4-FFF2-40B4-BE49-F238E27FC236}">
                <a16:creationId xmlns:a16="http://schemas.microsoft.com/office/drawing/2014/main" id="{908AE712-D4E1-4E13-B777-CCD883DFE06E}"/>
              </a:ext>
            </a:extLst>
          </p:cNvPr>
          <p:cNvSpPr/>
          <p:nvPr/>
        </p:nvSpPr>
        <p:spPr>
          <a:xfrm>
            <a:off x="5854690" y="2392864"/>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19" name="Picture 18" descr="A picture containing shape&#10;&#10;Description automatically generated">
            <a:extLst>
              <a:ext uri="{FF2B5EF4-FFF2-40B4-BE49-F238E27FC236}">
                <a16:creationId xmlns:a16="http://schemas.microsoft.com/office/drawing/2014/main" id="{C79A1410-AF72-492B-AA67-6201F730C8B8}"/>
              </a:ext>
            </a:extLst>
          </p:cNvPr>
          <p:cNvPicPr>
            <a:picLocks noChangeAspect="1"/>
          </p:cNvPicPr>
          <p:nvPr/>
        </p:nvPicPr>
        <p:blipFill rotWithShape="1">
          <a:blip r:embed="rId6">
            <a:extLst>
              <a:ext uri="{28A0092B-C50C-407E-A947-70E740481C1C}">
                <a14:useLocalDpi xmlns:a14="http://schemas.microsoft.com/office/drawing/2010/main" val="0"/>
              </a:ext>
            </a:extLst>
          </a:blip>
          <a:srcRect l="12564" t="10796" r="12750" b="25379"/>
          <a:stretch/>
        </p:blipFill>
        <p:spPr>
          <a:xfrm>
            <a:off x="3968309" y="1157622"/>
            <a:ext cx="521508" cy="445673"/>
          </a:xfrm>
          <a:prstGeom prst="rect">
            <a:avLst/>
          </a:prstGeom>
        </p:spPr>
      </p:pic>
      <p:pic>
        <p:nvPicPr>
          <p:cNvPr id="65" name="Picture 64" descr="A picture containing shape&#10;&#10;Description automatically generated">
            <a:extLst>
              <a:ext uri="{FF2B5EF4-FFF2-40B4-BE49-F238E27FC236}">
                <a16:creationId xmlns:a16="http://schemas.microsoft.com/office/drawing/2014/main" id="{A2C1F58B-02E6-4161-8751-709C1B3349E9}"/>
              </a:ext>
            </a:extLst>
          </p:cNvPr>
          <p:cNvPicPr>
            <a:picLocks noChangeAspect="1"/>
          </p:cNvPicPr>
          <p:nvPr/>
        </p:nvPicPr>
        <p:blipFill rotWithShape="1">
          <a:blip r:embed="rId6">
            <a:extLst>
              <a:ext uri="{28A0092B-C50C-407E-A947-70E740481C1C}">
                <a14:useLocalDpi xmlns:a14="http://schemas.microsoft.com/office/drawing/2010/main" val="0"/>
              </a:ext>
            </a:extLst>
          </a:blip>
          <a:srcRect l="12564" t="10796" r="12750" b="25379"/>
          <a:stretch/>
        </p:blipFill>
        <p:spPr>
          <a:xfrm>
            <a:off x="3968309" y="2393355"/>
            <a:ext cx="521508" cy="445673"/>
          </a:xfrm>
          <a:prstGeom prst="rect">
            <a:avLst/>
          </a:prstGeom>
        </p:spPr>
      </p:pic>
      <p:pic>
        <p:nvPicPr>
          <p:cNvPr id="67" name="Picture 66" descr="A picture containing shape&#10;&#10;Description automatically generated">
            <a:extLst>
              <a:ext uri="{FF2B5EF4-FFF2-40B4-BE49-F238E27FC236}">
                <a16:creationId xmlns:a16="http://schemas.microsoft.com/office/drawing/2014/main" id="{DB8BD07C-BE1B-452F-9CFA-D9DFBCB9545E}"/>
              </a:ext>
            </a:extLst>
          </p:cNvPr>
          <p:cNvPicPr>
            <a:picLocks noChangeAspect="1"/>
          </p:cNvPicPr>
          <p:nvPr/>
        </p:nvPicPr>
        <p:blipFill rotWithShape="1">
          <a:blip r:embed="rId6">
            <a:extLst>
              <a:ext uri="{28A0092B-C50C-407E-A947-70E740481C1C}">
                <a14:useLocalDpi xmlns:a14="http://schemas.microsoft.com/office/drawing/2010/main" val="0"/>
              </a:ext>
            </a:extLst>
          </a:blip>
          <a:srcRect l="12564" t="10796" r="12750" b="25379"/>
          <a:stretch/>
        </p:blipFill>
        <p:spPr>
          <a:xfrm>
            <a:off x="3968309" y="3415013"/>
            <a:ext cx="521508" cy="445673"/>
          </a:xfrm>
          <a:prstGeom prst="rect">
            <a:avLst/>
          </a:prstGeom>
        </p:spPr>
      </p:pic>
      <p:pic>
        <p:nvPicPr>
          <p:cNvPr id="68" name="Picture 67" descr="A picture containing shape&#10;&#10;Description automatically generated">
            <a:extLst>
              <a:ext uri="{FF2B5EF4-FFF2-40B4-BE49-F238E27FC236}">
                <a16:creationId xmlns:a16="http://schemas.microsoft.com/office/drawing/2014/main" id="{DFC62ECB-AB28-4199-9981-29043D273D64}"/>
              </a:ext>
            </a:extLst>
          </p:cNvPr>
          <p:cNvPicPr>
            <a:picLocks noChangeAspect="1"/>
          </p:cNvPicPr>
          <p:nvPr/>
        </p:nvPicPr>
        <p:blipFill rotWithShape="1">
          <a:blip r:embed="rId6">
            <a:extLst>
              <a:ext uri="{28A0092B-C50C-407E-A947-70E740481C1C}">
                <a14:useLocalDpi xmlns:a14="http://schemas.microsoft.com/office/drawing/2010/main" val="0"/>
              </a:ext>
            </a:extLst>
          </a:blip>
          <a:srcRect l="12564" t="10796" r="12750" b="25379"/>
          <a:stretch/>
        </p:blipFill>
        <p:spPr>
          <a:xfrm>
            <a:off x="3966952" y="4411528"/>
            <a:ext cx="521508" cy="445673"/>
          </a:xfrm>
          <a:prstGeom prst="rect">
            <a:avLst/>
          </a:prstGeom>
        </p:spPr>
      </p:pic>
      <p:sp>
        <p:nvSpPr>
          <p:cNvPr id="69" name="Arrow: Right 68">
            <a:extLst>
              <a:ext uri="{FF2B5EF4-FFF2-40B4-BE49-F238E27FC236}">
                <a16:creationId xmlns:a16="http://schemas.microsoft.com/office/drawing/2014/main" id="{1229B339-FE38-4E5E-AAE0-D2F2FBD99C2D}"/>
              </a:ext>
            </a:extLst>
          </p:cNvPr>
          <p:cNvSpPr/>
          <p:nvPr/>
        </p:nvSpPr>
        <p:spPr>
          <a:xfrm>
            <a:off x="1587082" y="3500323"/>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1" name="Arrow: Right 70">
            <a:extLst>
              <a:ext uri="{FF2B5EF4-FFF2-40B4-BE49-F238E27FC236}">
                <a16:creationId xmlns:a16="http://schemas.microsoft.com/office/drawing/2014/main" id="{D430840F-0BB0-42E9-BD49-6AAD4B22037E}"/>
              </a:ext>
            </a:extLst>
          </p:cNvPr>
          <p:cNvSpPr/>
          <p:nvPr/>
        </p:nvSpPr>
        <p:spPr>
          <a:xfrm>
            <a:off x="5854690" y="3512329"/>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72" name="Graphic 24" descr="Checkmark">
            <a:extLst>
              <a:ext uri="{FF2B5EF4-FFF2-40B4-BE49-F238E27FC236}">
                <a16:creationId xmlns:a16="http://schemas.microsoft.com/office/drawing/2014/main" id="{C0334AB2-9448-40BC-AEEE-D293D2AA7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007" y="3401745"/>
            <a:ext cx="649543" cy="66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Arrow: Right 72">
            <a:extLst>
              <a:ext uri="{FF2B5EF4-FFF2-40B4-BE49-F238E27FC236}">
                <a16:creationId xmlns:a16="http://schemas.microsoft.com/office/drawing/2014/main" id="{636EB9CA-9DA7-4F60-84A9-F126042B06D4}"/>
              </a:ext>
            </a:extLst>
          </p:cNvPr>
          <p:cNvSpPr/>
          <p:nvPr/>
        </p:nvSpPr>
        <p:spPr>
          <a:xfrm>
            <a:off x="1582270" y="4457611"/>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4" name="Arrow: Right 73">
            <a:extLst>
              <a:ext uri="{FF2B5EF4-FFF2-40B4-BE49-F238E27FC236}">
                <a16:creationId xmlns:a16="http://schemas.microsoft.com/office/drawing/2014/main" id="{9FC8939D-8D4D-47CE-942F-1BACF3E8357F}"/>
              </a:ext>
            </a:extLst>
          </p:cNvPr>
          <p:cNvSpPr/>
          <p:nvPr/>
        </p:nvSpPr>
        <p:spPr>
          <a:xfrm>
            <a:off x="5854690" y="445761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52" name="Picture 51" descr="A picture containing shape&#10;&#10;Description automatically generated">
            <a:extLst>
              <a:ext uri="{FF2B5EF4-FFF2-40B4-BE49-F238E27FC236}">
                <a16:creationId xmlns:a16="http://schemas.microsoft.com/office/drawing/2014/main" id="{15E57A2B-9F9D-4E76-A50E-38742231AB3C}"/>
              </a:ext>
            </a:extLst>
          </p:cNvPr>
          <p:cNvPicPr>
            <a:picLocks noChangeAspect="1"/>
          </p:cNvPicPr>
          <p:nvPr/>
        </p:nvPicPr>
        <p:blipFill rotWithShape="1">
          <a:blip r:embed="rId5">
            <a:extLst>
              <a:ext uri="{28A0092B-C50C-407E-A947-70E740481C1C}">
                <a14:useLocalDpi xmlns:a14="http://schemas.microsoft.com/office/drawing/2010/main" val="0"/>
              </a:ext>
            </a:extLst>
          </a:blip>
          <a:srcRect l="27632" t="3977" r="25814" b="17230"/>
          <a:stretch/>
        </p:blipFill>
        <p:spPr>
          <a:xfrm>
            <a:off x="1159369" y="3375119"/>
            <a:ext cx="360867" cy="610772"/>
          </a:xfrm>
          <a:prstGeom prst="rect">
            <a:avLst/>
          </a:prstGeom>
        </p:spPr>
      </p:pic>
      <p:pic>
        <p:nvPicPr>
          <p:cNvPr id="53" name="Picture 52" descr="A picture containing shape&#10;&#10;Description automatically generated">
            <a:extLst>
              <a:ext uri="{FF2B5EF4-FFF2-40B4-BE49-F238E27FC236}">
                <a16:creationId xmlns:a16="http://schemas.microsoft.com/office/drawing/2014/main" id="{94C98A56-0260-476F-8FF1-AAFE7DCA790A}"/>
              </a:ext>
            </a:extLst>
          </p:cNvPr>
          <p:cNvPicPr>
            <a:picLocks noChangeAspect="1"/>
          </p:cNvPicPr>
          <p:nvPr/>
        </p:nvPicPr>
        <p:blipFill rotWithShape="1">
          <a:blip r:embed="rId7">
            <a:extLst>
              <a:ext uri="{28A0092B-C50C-407E-A947-70E740481C1C}">
                <a14:useLocalDpi xmlns:a14="http://schemas.microsoft.com/office/drawing/2010/main" val="0"/>
              </a:ext>
            </a:extLst>
          </a:blip>
          <a:srcRect l="7337" t="6359" r="7116" b="19814"/>
          <a:stretch/>
        </p:blipFill>
        <p:spPr>
          <a:xfrm>
            <a:off x="4720206" y="3413615"/>
            <a:ext cx="601847" cy="519398"/>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47976D0C-11BA-4E0F-A23D-24B6F3A6653B}"/>
              </a:ext>
            </a:extLst>
          </p:cNvPr>
          <p:cNvPicPr>
            <a:picLocks noChangeAspect="1"/>
          </p:cNvPicPr>
          <p:nvPr/>
        </p:nvPicPr>
        <p:blipFill rotWithShape="1">
          <a:blip r:embed="rId8">
            <a:extLst>
              <a:ext uri="{28A0092B-C50C-407E-A947-70E740481C1C}">
                <a14:useLocalDpi xmlns:a14="http://schemas.microsoft.com/office/drawing/2010/main" val="0"/>
              </a:ext>
            </a:extLst>
          </a:blip>
          <a:srcRect l="9736" t="10524" r="9866" b="25004"/>
          <a:stretch/>
        </p:blipFill>
        <p:spPr>
          <a:xfrm>
            <a:off x="4978855" y="1166433"/>
            <a:ext cx="556768" cy="446490"/>
          </a:xfrm>
          <a:prstGeom prst="rect">
            <a:avLst/>
          </a:prstGeom>
        </p:spPr>
      </p:pic>
      <p:pic>
        <p:nvPicPr>
          <p:cNvPr id="57" name="Picture 56" descr="A picture containing shape&#10;&#10;Description automatically generated">
            <a:extLst>
              <a:ext uri="{FF2B5EF4-FFF2-40B4-BE49-F238E27FC236}">
                <a16:creationId xmlns:a16="http://schemas.microsoft.com/office/drawing/2014/main" id="{A8D67B94-D0EF-49D6-9915-D410EA6D2259}"/>
              </a:ext>
            </a:extLst>
          </p:cNvPr>
          <p:cNvPicPr>
            <a:picLocks noChangeAspect="1"/>
          </p:cNvPicPr>
          <p:nvPr/>
        </p:nvPicPr>
        <p:blipFill rotWithShape="1">
          <a:blip r:embed="rId5">
            <a:extLst>
              <a:ext uri="{28A0092B-C50C-407E-A947-70E740481C1C}">
                <a14:useLocalDpi xmlns:a14="http://schemas.microsoft.com/office/drawing/2010/main" val="0"/>
              </a:ext>
            </a:extLst>
          </a:blip>
          <a:srcRect l="27632" t="3977" r="25814" b="17230"/>
          <a:stretch/>
        </p:blipFill>
        <p:spPr>
          <a:xfrm>
            <a:off x="1036720" y="1104094"/>
            <a:ext cx="233887" cy="395856"/>
          </a:xfrm>
          <a:prstGeom prst="rect">
            <a:avLst/>
          </a:prstGeom>
        </p:spPr>
      </p:pic>
      <p:pic>
        <p:nvPicPr>
          <p:cNvPr id="58" name="Picture 57" descr="A picture containing shape&#10;&#10;Description automatically generated">
            <a:extLst>
              <a:ext uri="{FF2B5EF4-FFF2-40B4-BE49-F238E27FC236}">
                <a16:creationId xmlns:a16="http://schemas.microsoft.com/office/drawing/2014/main" id="{BA0D8D4D-2E4F-423F-AA66-13436FA3586D}"/>
              </a:ext>
            </a:extLst>
          </p:cNvPr>
          <p:cNvPicPr>
            <a:picLocks noChangeAspect="1"/>
          </p:cNvPicPr>
          <p:nvPr/>
        </p:nvPicPr>
        <p:blipFill rotWithShape="1">
          <a:blip r:embed="rId5">
            <a:extLst>
              <a:ext uri="{28A0092B-C50C-407E-A947-70E740481C1C}">
                <a14:useLocalDpi xmlns:a14="http://schemas.microsoft.com/office/drawing/2010/main" val="0"/>
              </a:ext>
            </a:extLst>
          </a:blip>
          <a:srcRect l="27632" t="3977" r="25814" b="17230"/>
          <a:stretch/>
        </p:blipFill>
        <p:spPr>
          <a:xfrm>
            <a:off x="1018306" y="2234899"/>
            <a:ext cx="233887" cy="395856"/>
          </a:xfrm>
          <a:prstGeom prst="rect">
            <a:avLst/>
          </a:prstGeom>
        </p:spPr>
      </p:pic>
      <p:pic>
        <p:nvPicPr>
          <p:cNvPr id="59" name="Picture 11" descr="A picture containing shape&#10;&#10;Description automatically generated">
            <a:extLst>
              <a:ext uri="{FF2B5EF4-FFF2-40B4-BE49-F238E27FC236}">
                <a16:creationId xmlns:a16="http://schemas.microsoft.com/office/drawing/2014/main" id="{C9496712-60D2-4FA2-B11D-35FA11F9D5F8}"/>
              </a:ext>
            </a:extLst>
          </p:cNvPr>
          <p:cNvPicPr>
            <a:picLocks noChangeAspect="1"/>
          </p:cNvPicPr>
          <p:nvPr/>
        </p:nvPicPr>
        <p:blipFill>
          <a:blip r:embed="rId9"/>
          <a:stretch>
            <a:fillRect/>
          </a:stretch>
        </p:blipFill>
        <p:spPr>
          <a:xfrm>
            <a:off x="4455672" y="1080478"/>
            <a:ext cx="567348" cy="567347"/>
          </a:xfrm>
          <a:prstGeom prst="rect">
            <a:avLst/>
          </a:prstGeom>
        </p:spPr>
      </p:pic>
      <p:pic>
        <p:nvPicPr>
          <p:cNvPr id="60" name="Picture 59" descr="A picture containing shape&#10;&#10;Description automatically generated">
            <a:extLst>
              <a:ext uri="{FF2B5EF4-FFF2-40B4-BE49-F238E27FC236}">
                <a16:creationId xmlns:a16="http://schemas.microsoft.com/office/drawing/2014/main" id="{7971F0B4-4FF7-4AE2-A22B-146E525A8165}"/>
              </a:ext>
            </a:extLst>
          </p:cNvPr>
          <p:cNvPicPr>
            <a:picLocks noChangeAspect="1"/>
          </p:cNvPicPr>
          <p:nvPr/>
        </p:nvPicPr>
        <p:blipFill rotWithShape="1">
          <a:blip r:embed="rId2">
            <a:extLst>
              <a:ext uri="{28A0092B-C50C-407E-A947-70E740481C1C}">
                <a14:useLocalDpi xmlns:a14="http://schemas.microsoft.com/office/drawing/2010/main" val="0"/>
              </a:ext>
            </a:extLst>
          </a:blip>
          <a:srcRect l="7522" r="6944" b="14784"/>
          <a:stretch/>
        </p:blipFill>
        <p:spPr>
          <a:xfrm>
            <a:off x="4712804" y="4382247"/>
            <a:ext cx="528357" cy="5263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FD800733-CCE5-4A3E-81E4-B03B70E35A78}"/>
              </a:ext>
            </a:extLst>
          </p:cNvPr>
          <p:cNvSpPr/>
          <p:nvPr/>
        </p:nvSpPr>
        <p:spPr>
          <a:xfrm>
            <a:off x="6156250" y="861026"/>
            <a:ext cx="2800756" cy="4159510"/>
          </a:xfrm>
          <a:prstGeom prst="rect">
            <a:avLst/>
          </a:prstGeom>
          <a:solidFill>
            <a:srgbClr val="FFFFBF"/>
          </a:solidFill>
          <a:ln>
            <a:noFill/>
          </a:ln>
        </p:spPr>
        <p:style>
          <a:lnRef idx="1">
            <a:schemeClr val="accent4"/>
          </a:lnRef>
          <a:fillRef idx="2">
            <a:schemeClr val="accent4"/>
          </a:fillRef>
          <a:effectRef idx="1">
            <a:schemeClr val="accent4"/>
          </a:effectRef>
          <a:fontRef idx="minor">
            <a:schemeClr val="dk1"/>
          </a:fontRef>
        </p:style>
        <p:txBody>
          <a:bodyPr lIns="68580" tIns="34290" rIns="68580" bIns="34290" anchor="ctr"/>
          <a:lstStyle/>
          <a:p>
            <a:pPr algn="ctr" defTabSz="685800" eaLnBrk="1" fontAlgn="auto" hangingPunct="1">
              <a:spcBef>
                <a:spcPts val="0"/>
              </a:spcBef>
              <a:spcAft>
                <a:spcPts val="0"/>
              </a:spcAft>
              <a:defRPr/>
            </a:pPr>
            <a:endParaRPr lang="en-GB" sz="1350">
              <a:solidFill>
                <a:prstClr val="black"/>
              </a:solidFill>
              <a:latin typeface="Arial" panose="020B0604020202020204" pitchFamily="34" charset="0"/>
              <a:cs typeface="Arial" panose="020B0604020202020204" pitchFamily="34" charset="0"/>
            </a:endParaRPr>
          </a:p>
        </p:txBody>
      </p:sp>
      <p:sp>
        <p:nvSpPr>
          <p:cNvPr id="5" name="L-Shape 4">
            <a:extLst>
              <a:ext uri="{FF2B5EF4-FFF2-40B4-BE49-F238E27FC236}">
                <a16:creationId xmlns:a16="http://schemas.microsoft.com/office/drawing/2014/main" id="{0DAA63AE-AD1B-4A7A-AF21-8438BD7E1C99}"/>
              </a:ext>
            </a:extLst>
          </p:cNvPr>
          <p:cNvSpPr/>
          <p:nvPr/>
        </p:nvSpPr>
        <p:spPr>
          <a:xfrm rot="10800000">
            <a:off x="1608138" y="861026"/>
            <a:ext cx="4532312" cy="4160525"/>
          </a:xfrm>
          <a:prstGeom prst="rect">
            <a:avLst/>
          </a:prstGeom>
          <a:solidFill>
            <a:srgbClr val="4472C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 name="L-Shape 6">
            <a:extLst>
              <a:ext uri="{FF2B5EF4-FFF2-40B4-BE49-F238E27FC236}">
                <a16:creationId xmlns:a16="http://schemas.microsoft.com/office/drawing/2014/main" id="{116DC433-6EB4-4477-AFC8-7182B01FA71D}"/>
              </a:ext>
            </a:extLst>
          </p:cNvPr>
          <p:cNvSpPr/>
          <p:nvPr/>
        </p:nvSpPr>
        <p:spPr>
          <a:xfrm>
            <a:off x="119063" y="858838"/>
            <a:ext cx="1539875" cy="4156075"/>
          </a:xfrm>
          <a:prstGeom prst="rect">
            <a:avLst/>
          </a:prstGeom>
          <a:solidFill>
            <a:srgbClr val="F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9E439564-A859-4C6C-A0B7-9D6E0B731653}"/>
              </a:ext>
            </a:extLst>
          </p:cNvPr>
          <p:cNvCxnSpPr>
            <a:cxnSpLocks/>
          </p:cNvCxnSpPr>
          <p:nvPr/>
        </p:nvCxnSpPr>
        <p:spPr>
          <a:xfrm>
            <a:off x="1641475" y="857250"/>
            <a:ext cx="4763" cy="4154488"/>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78643578-AC71-4702-804B-6020F44B9C1B}"/>
              </a:ext>
            </a:extLst>
          </p:cNvPr>
          <p:cNvCxnSpPr>
            <a:cxnSpLocks/>
          </p:cNvCxnSpPr>
          <p:nvPr/>
        </p:nvCxnSpPr>
        <p:spPr>
          <a:xfrm flipH="1">
            <a:off x="6140451" y="850467"/>
            <a:ext cx="26801" cy="4166033"/>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20F9CF3A-3E2D-4DC9-A1C6-63155D06D614}"/>
              </a:ext>
            </a:extLst>
          </p:cNvPr>
          <p:cNvSpPr txBox="1"/>
          <p:nvPr/>
        </p:nvSpPr>
        <p:spPr>
          <a:xfrm>
            <a:off x="3203613" y="805860"/>
            <a:ext cx="1143262" cy="253916"/>
          </a:xfrm>
          <a:prstGeom prst="rect">
            <a:avLst/>
          </a:prstGeom>
          <a:noFill/>
        </p:spPr>
        <p:txBody>
          <a:bodyPr wrap="none">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UK Processing</a:t>
            </a:r>
          </a:p>
        </p:txBody>
      </p:sp>
      <p:sp>
        <p:nvSpPr>
          <p:cNvPr id="13" name="TextBox 12">
            <a:extLst>
              <a:ext uri="{FF2B5EF4-FFF2-40B4-BE49-F238E27FC236}">
                <a16:creationId xmlns:a16="http://schemas.microsoft.com/office/drawing/2014/main" id="{ECEE3BC1-A7BC-45AD-BDFB-80605ACF27F4}"/>
              </a:ext>
            </a:extLst>
          </p:cNvPr>
          <p:cNvSpPr txBox="1"/>
          <p:nvPr/>
        </p:nvSpPr>
        <p:spPr>
          <a:xfrm>
            <a:off x="402070" y="805585"/>
            <a:ext cx="909223" cy="253916"/>
          </a:xfrm>
          <a:prstGeom prst="rect">
            <a:avLst/>
          </a:prstGeom>
          <a:noFill/>
        </p:spPr>
        <p:txBody>
          <a:bodyPr wrap="none" lIns="91440" tIns="45720" rIns="91440" bIns="45720" anchor="t">
            <a:spAutoFit/>
          </a:bodyPr>
          <a:lstStyle/>
          <a:p>
            <a:pPr defTabSz="685800" eaLnBrk="1" fontAlgn="auto" hangingPunct="1">
              <a:spcBef>
                <a:spcPts val="0"/>
              </a:spcBef>
              <a:spcAft>
                <a:spcPts val="0"/>
              </a:spcAft>
              <a:defRPr/>
            </a:pPr>
            <a:r>
              <a:rPr lang="en-GB" sz="1050" b="1">
                <a:latin typeface="Arial" panose="020B0604020202020204" pitchFamily="34" charset="0"/>
              </a:rPr>
              <a:t>Ingredients</a:t>
            </a:r>
            <a:endParaRPr lang="en-GB" sz="1050" b="1">
              <a:solidFill>
                <a:prstClr val="black"/>
              </a:solidFill>
              <a:latin typeface="Arial" panose="020B0604020202020204" pitchFamily="34" charset="0"/>
            </a:endParaRPr>
          </a:p>
        </p:txBody>
      </p:sp>
      <p:sp>
        <p:nvSpPr>
          <p:cNvPr id="15" name="TextBox 14">
            <a:extLst>
              <a:ext uri="{FF2B5EF4-FFF2-40B4-BE49-F238E27FC236}">
                <a16:creationId xmlns:a16="http://schemas.microsoft.com/office/drawing/2014/main" id="{1FA39D1B-53AE-4CBB-92F5-D808C33CE636}"/>
              </a:ext>
            </a:extLst>
          </p:cNvPr>
          <p:cNvSpPr txBox="1"/>
          <p:nvPr/>
        </p:nvSpPr>
        <p:spPr>
          <a:xfrm>
            <a:off x="2478387" y="1226490"/>
            <a:ext cx="1868488" cy="246221"/>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1000">
                <a:latin typeface="Arial" panose="020B0604020202020204" pitchFamily="34" charset="0"/>
              </a:rPr>
              <a:t>Factory produces flour</a:t>
            </a:r>
          </a:p>
        </p:txBody>
      </p:sp>
      <p:sp>
        <p:nvSpPr>
          <p:cNvPr id="29" name="TextBox 28">
            <a:extLst>
              <a:ext uri="{FF2B5EF4-FFF2-40B4-BE49-F238E27FC236}">
                <a16:creationId xmlns:a16="http://schemas.microsoft.com/office/drawing/2014/main" id="{14479C8C-6EB7-4D7B-89F8-31581789D766}"/>
              </a:ext>
            </a:extLst>
          </p:cNvPr>
          <p:cNvSpPr txBox="1"/>
          <p:nvPr/>
        </p:nvSpPr>
        <p:spPr>
          <a:xfrm>
            <a:off x="199433" y="3598049"/>
            <a:ext cx="898525" cy="400110"/>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Wheat from Canada</a:t>
            </a:r>
          </a:p>
        </p:txBody>
      </p:sp>
      <p:sp>
        <p:nvSpPr>
          <p:cNvPr id="35" name="TextBox 34">
            <a:extLst>
              <a:ext uri="{FF2B5EF4-FFF2-40B4-BE49-F238E27FC236}">
                <a16:creationId xmlns:a16="http://schemas.microsoft.com/office/drawing/2014/main" id="{D25EE359-C7C4-462A-A905-62A641BC3B75}"/>
              </a:ext>
            </a:extLst>
          </p:cNvPr>
          <p:cNvSpPr txBox="1"/>
          <p:nvPr/>
        </p:nvSpPr>
        <p:spPr>
          <a:xfrm>
            <a:off x="1995439" y="4004948"/>
            <a:ext cx="1738733" cy="246221"/>
          </a:xfrm>
          <a:prstGeom prst="rect">
            <a:avLst/>
          </a:prstGeom>
          <a:noFill/>
        </p:spPr>
        <p:txBody>
          <a:bodyPr wrap="square" lIns="91440" tIns="45720" rIns="91440" bIns="45720" anchor="t">
            <a:spAutoFit/>
          </a:bodyPr>
          <a:lstStyle/>
          <a:p>
            <a:pPr defTabSz="685800" eaLnBrk="1" fontAlgn="auto" hangingPunct="1">
              <a:spcBef>
                <a:spcPts val="0"/>
              </a:spcBef>
              <a:spcAft>
                <a:spcPts val="0"/>
              </a:spcAft>
              <a:defRPr/>
            </a:pPr>
            <a:r>
              <a:rPr lang="en-GB" sz="1000">
                <a:latin typeface="Arial" panose="020B0604020202020204" pitchFamily="34" charset="0"/>
              </a:rPr>
              <a:t>Factory produces flour  </a:t>
            </a:r>
          </a:p>
        </p:txBody>
      </p:sp>
      <p:sp>
        <p:nvSpPr>
          <p:cNvPr id="38" name="TextBox 37">
            <a:extLst>
              <a:ext uri="{FF2B5EF4-FFF2-40B4-BE49-F238E27FC236}">
                <a16:creationId xmlns:a16="http://schemas.microsoft.com/office/drawing/2014/main" id="{5E6957DD-44B0-40CC-BA2F-F06661325526}"/>
              </a:ext>
            </a:extLst>
          </p:cNvPr>
          <p:cNvSpPr txBox="1"/>
          <p:nvPr/>
        </p:nvSpPr>
        <p:spPr>
          <a:xfrm>
            <a:off x="6789160" y="1071889"/>
            <a:ext cx="2237268" cy="646331"/>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900" dirty="0">
                <a:latin typeface="Arial"/>
                <a:cs typeface="Arial"/>
              </a:rPr>
              <a:t>The rules has not been met as </a:t>
            </a:r>
            <a:r>
              <a:rPr lang="en-GB" sz="900">
                <a:latin typeface="Arial"/>
                <a:cs typeface="Arial"/>
              </a:rPr>
              <a:t>cereals imported from outside the UK or </a:t>
            </a:r>
            <a:r>
              <a:rPr lang="en-GB" sz="900" dirty="0">
                <a:latin typeface="Arial"/>
                <a:cs typeface="Arial"/>
              </a:rPr>
              <a:t>EU cannot be used when directly exporting flour.</a:t>
            </a:r>
            <a:endParaRPr lang="en-GB" sz="900" dirty="0"/>
          </a:p>
        </p:txBody>
      </p:sp>
      <p:sp>
        <p:nvSpPr>
          <p:cNvPr id="45" name="TextBox 44">
            <a:extLst>
              <a:ext uri="{FF2B5EF4-FFF2-40B4-BE49-F238E27FC236}">
                <a16:creationId xmlns:a16="http://schemas.microsoft.com/office/drawing/2014/main" id="{C2684F5E-4978-4484-83B9-CAD57FB8E3BD}"/>
              </a:ext>
            </a:extLst>
          </p:cNvPr>
          <p:cNvSpPr txBox="1"/>
          <p:nvPr/>
        </p:nvSpPr>
        <p:spPr>
          <a:xfrm>
            <a:off x="6492875" y="797309"/>
            <a:ext cx="2045753" cy="253916"/>
          </a:xfrm>
          <a:prstGeom prst="rect">
            <a:avLst/>
          </a:prstGeom>
          <a:noFill/>
        </p:spPr>
        <p:txBody>
          <a:bodyPr wrap="none">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Sufficient Processing? (PSR)</a:t>
            </a:r>
          </a:p>
        </p:txBody>
      </p:sp>
      <p:sp>
        <p:nvSpPr>
          <p:cNvPr id="64" name="TextBox 63">
            <a:extLst>
              <a:ext uri="{FF2B5EF4-FFF2-40B4-BE49-F238E27FC236}">
                <a16:creationId xmlns:a16="http://schemas.microsoft.com/office/drawing/2014/main" id="{44E67066-1F5A-41CB-BB91-24E2FCF1AE05}"/>
              </a:ext>
            </a:extLst>
          </p:cNvPr>
          <p:cNvSpPr txBox="1"/>
          <p:nvPr/>
        </p:nvSpPr>
        <p:spPr>
          <a:xfrm>
            <a:off x="1974046" y="3045396"/>
            <a:ext cx="1781520" cy="246221"/>
          </a:xfrm>
          <a:prstGeom prst="rect">
            <a:avLst/>
          </a:prstGeom>
          <a:noFill/>
        </p:spPr>
        <p:txBody>
          <a:bodyPr wrap="square" lIns="91440" tIns="45720" rIns="91440" bIns="45720" anchor="t">
            <a:spAutoFit/>
          </a:bodyPr>
          <a:lstStyle/>
          <a:p>
            <a:pPr defTabSz="685800" eaLnBrk="1" fontAlgn="auto" hangingPunct="1">
              <a:spcBef>
                <a:spcPts val="0"/>
              </a:spcBef>
              <a:spcAft>
                <a:spcPts val="0"/>
              </a:spcAft>
              <a:defRPr/>
            </a:pPr>
            <a:r>
              <a:rPr lang="en-GB" sz="1000">
                <a:latin typeface="Arial" panose="020B0604020202020204" pitchFamily="34" charset="0"/>
              </a:rPr>
              <a:t>Factory produces flour  </a:t>
            </a:r>
          </a:p>
        </p:txBody>
      </p:sp>
      <p:cxnSp>
        <p:nvCxnSpPr>
          <p:cNvPr id="151" name="Straight Connector 150">
            <a:extLst>
              <a:ext uri="{FF2B5EF4-FFF2-40B4-BE49-F238E27FC236}">
                <a16:creationId xmlns:a16="http://schemas.microsoft.com/office/drawing/2014/main" id="{4853DDDB-767E-48A2-8C6F-9C308AC46AA6}"/>
              </a:ext>
            </a:extLst>
          </p:cNvPr>
          <p:cNvCxnSpPr>
            <a:cxnSpLocks/>
          </p:cNvCxnSpPr>
          <p:nvPr/>
        </p:nvCxnSpPr>
        <p:spPr>
          <a:xfrm>
            <a:off x="136341" y="1763650"/>
            <a:ext cx="8810575" cy="0"/>
          </a:xfrm>
          <a:prstGeom prst="line">
            <a:avLst/>
          </a:prstGeom>
          <a:ln w="38100"/>
        </p:spPr>
        <p:style>
          <a:lnRef idx="1">
            <a:schemeClr val="dk1"/>
          </a:lnRef>
          <a:fillRef idx="0">
            <a:schemeClr val="dk1"/>
          </a:fillRef>
          <a:effectRef idx="0">
            <a:schemeClr val="dk1"/>
          </a:effectRef>
          <a:fontRef idx="minor">
            <a:schemeClr val="tx1"/>
          </a:fontRef>
        </p:style>
      </p:cxnSp>
      <p:sp>
        <p:nvSpPr>
          <p:cNvPr id="153" name="TextBox 152">
            <a:extLst>
              <a:ext uri="{FF2B5EF4-FFF2-40B4-BE49-F238E27FC236}">
                <a16:creationId xmlns:a16="http://schemas.microsoft.com/office/drawing/2014/main" id="{CC2C4DF6-B248-4672-9237-E97242A6A1C6}"/>
              </a:ext>
            </a:extLst>
          </p:cNvPr>
          <p:cNvSpPr txBox="1"/>
          <p:nvPr/>
        </p:nvSpPr>
        <p:spPr>
          <a:xfrm>
            <a:off x="207418" y="1877686"/>
            <a:ext cx="874712" cy="553998"/>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Wheat from Canada</a:t>
            </a:r>
            <a:endParaRPr lang="en-GB" sz="1000">
              <a:solidFill>
                <a:prstClr val="black"/>
              </a:solidFill>
              <a:latin typeface="Arial" panose="020B0604020202020204" pitchFamily="34" charset="0"/>
            </a:endParaRPr>
          </a:p>
          <a:p>
            <a:pPr algn="ctr" defTabSz="685800" eaLnBrk="1" fontAlgn="auto" hangingPunct="1">
              <a:spcBef>
                <a:spcPts val="0"/>
              </a:spcBef>
              <a:spcAft>
                <a:spcPts val="0"/>
              </a:spcAft>
              <a:defRPr/>
            </a:pPr>
            <a:endParaRPr lang="en-GB" sz="1000">
              <a:latin typeface="Arial" panose="020B0604020202020204" pitchFamily="34" charset="0"/>
            </a:endParaRPr>
          </a:p>
        </p:txBody>
      </p:sp>
      <p:sp>
        <p:nvSpPr>
          <p:cNvPr id="157" name="TextBox 156">
            <a:extLst>
              <a:ext uri="{FF2B5EF4-FFF2-40B4-BE49-F238E27FC236}">
                <a16:creationId xmlns:a16="http://schemas.microsoft.com/office/drawing/2014/main" id="{95FAE1B2-BBFD-451C-8901-34CC8C4F80F0}"/>
              </a:ext>
            </a:extLst>
          </p:cNvPr>
          <p:cNvSpPr txBox="1"/>
          <p:nvPr/>
        </p:nvSpPr>
        <p:spPr>
          <a:xfrm>
            <a:off x="2011914" y="2187682"/>
            <a:ext cx="1669152" cy="246221"/>
          </a:xfrm>
          <a:prstGeom prst="rect">
            <a:avLst/>
          </a:prstGeom>
          <a:noFill/>
        </p:spPr>
        <p:txBody>
          <a:bodyPr wrap="square" lIns="91440" tIns="45720" rIns="91440" bIns="45720" anchor="t">
            <a:spAutoFit/>
          </a:bodyPr>
          <a:lstStyle/>
          <a:p>
            <a:pPr defTabSz="685800" eaLnBrk="1" fontAlgn="auto" hangingPunct="1">
              <a:spcBef>
                <a:spcPts val="0"/>
              </a:spcBef>
              <a:spcAft>
                <a:spcPts val="0"/>
              </a:spcAft>
              <a:defRPr/>
            </a:pPr>
            <a:r>
              <a:rPr lang="en-GB" sz="1000">
                <a:latin typeface="Arial" panose="020B0604020202020204" pitchFamily="34" charset="0"/>
              </a:rPr>
              <a:t>Factory puffs wheat</a:t>
            </a:r>
          </a:p>
        </p:txBody>
      </p:sp>
      <p:cxnSp>
        <p:nvCxnSpPr>
          <p:cNvPr id="86" name="Straight Connector 85">
            <a:extLst>
              <a:ext uri="{FF2B5EF4-FFF2-40B4-BE49-F238E27FC236}">
                <a16:creationId xmlns:a16="http://schemas.microsoft.com/office/drawing/2014/main" id="{ABEAE1DA-59BA-41B9-BFEC-EBFC832216B0}"/>
              </a:ext>
            </a:extLst>
          </p:cNvPr>
          <p:cNvCxnSpPr>
            <a:cxnSpLocks/>
          </p:cNvCxnSpPr>
          <p:nvPr/>
        </p:nvCxnSpPr>
        <p:spPr>
          <a:xfrm flipV="1">
            <a:off x="119402" y="4282263"/>
            <a:ext cx="8837604" cy="10771"/>
          </a:xfrm>
          <a:prstGeom prst="line">
            <a:avLst/>
          </a:prstGeom>
          <a:ln w="38100"/>
        </p:spPr>
        <p:style>
          <a:lnRef idx="1">
            <a:schemeClr val="dk1"/>
          </a:lnRef>
          <a:fillRef idx="0">
            <a:schemeClr val="dk1"/>
          </a:fillRef>
          <a:effectRef idx="0">
            <a:schemeClr val="dk1"/>
          </a:effectRef>
          <a:fontRef idx="minor">
            <a:schemeClr val="tx1"/>
          </a:fontRef>
        </p:style>
      </p:cxnSp>
      <p:sp>
        <p:nvSpPr>
          <p:cNvPr id="90" name="TextBox 89">
            <a:extLst>
              <a:ext uri="{FF2B5EF4-FFF2-40B4-BE49-F238E27FC236}">
                <a16:creationId xmlns:a16="http://schemas.microsoft.com/office/drawing/2014/main" id="{AC1A4F88-0D9E-4C5D-A9AD-69534BD3BE01}"/>
              </a:ext>
            </a:extLst>
          </p:cNvPr>
          <p:cNvSpPr txBox="1"/>
          <p:nvPr/>
        </p:nvSpPr>
        <p:spPr>
          <a:xfrm>
            <a:off x="204753" y="4475102"/>
            <a:ext cx="898525" cy="400110"/>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Flour from Turkey  </a:t>
            </a:r>
          </a:p>
        </p:txBody>
      </p:sp>
      <p:sp>
        <p:nvSpPr>
          <p:cNvPr id="92" name="TextBox 91">
            <a:extLst>
              <a:ext uri="{FF2B5EF4-FFF2-40B4-BE49-F238E27FC236}">
                <a16:creationId xmlns:a16="http://schemas.microsoft.com/office/drawing/2014/main" id="{66E710A8-C975-4158-9E80-2531B536D2BA}"/>
              </a:ext>
            </a:extLst>
          </p:cNvPr>
          <p:cNvSpPr txBox="1"/>
          <p:nvPr/>
        </p:nvSpPr>
        <p:spPr>
          <a:xfrm>
            <a:off x="2449675" y="4578517"/>
            <a:ext cx="1517588" cy="246221"/>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Factory turns into pasta</a:t>
            </a:r>
            <a:endParaRPr lang="en-GB" sz="1000">
              <a:solidFill>
                <a:prstClr val="black"/>
              </a:solidFill>
              <a:latin typeface="Arial" panose="020B0604020202020204" pitchFamily="34" charset="0"/>
            </a:endParaRPr>
          </a:p>
        </p:txBody>
      </p:sp>
      <p:sp>
        <p:nvSpPr>
          <p:cNvPr id="18514" name="TextBox 21">
            <a:extLst>
              <a:ext uri="{FF2B5EF4-FFF2-40B4-BE49-F238E27FC236}">
                <a16:creationId xmlns:a16="http://schemas.microsoft.com/office/drawing/2014/main" id="{EFE89773-F236-4A51-B6B6-76D0192A8B24}"/>
              </a:ext>
            </a:extLst>
          </p:cNvPr>
          <p:cNvSpPr txBox="1">
            <a:spLocks noChangeArrowheads="1"/>
          </p:cNvSpPr>
          <p:nvPr/>
        </p:nvSpPr>
        <p:spPr bwMode="auto">
          <a:xfrm>
            <a:off x="7135085" y="4406205"/>
            <a:ext cx="19444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000" dirty="0">
                <a:latin typeface="Arial"/>
                <a:cs typeface="Arial"/>
              </a:rPr>
              <a:t> The rule has been met as imported flour from outside the UK and EU can be used</a:t>
            </a:r>
          </a:p>
        </p:txBody>
      </p:sp>
      <p:sp>
        <p:nvSpPr>
          <p:cNvPr id="2" name="TextBox 1">
            <a:extLst>
              <a:ext uri="{FF2B5EF4-FFF2-40B4-BE49-F238E27FC236}">
                <a16:creationId xmlns:a16="http://schemas.microsoft.com/office/drawing/2014/main" id="{66050D2B-869F-4B47-9E94-90FF49D12A41}"/>
              </a:ext>
            </a:extLst>
          </p:cNvPr>
          <p:cNvSpPr txBox="1"/>
          <p:nvPr/>
        </p:nvSpPr>
        <p:spPr>
          <a:xfrm>
            <a:off x="84100" y="1160185"/>
            <a:ext cx="1103404" cy="400110"/>
          </a:xfrm>
          <a:prstGeom prst="rect">
            <a:avLst/>
          </a:prstGeom>
          <a:noFill/>
        </p:spPr>
        <p:txBody>
          <a:bodyPr wrap="square" lIns="91440" tIns="45720" rIns="91440" bIns="45720" rtlCol="0" anchor="t">
            <a:spAutoFit/>
          </a:bodyPr>
          <a:lstStyle/>
          <a:p>
            <a:pPr algn="ctr"/>
            <a:r>
              <a:rPr lang="en-GB" sz="1000">
                <a:latin typeface="Arial" panose="020B0604020202020204" pitchFamily="34" charset="0"/>
              </a:rPr>
              <a:t>Wheat from Canada</a:t>
            </a:r>
          </a:p>
        </p:txBody>
      </p:sp>
      <p:pic>
        <p:nvPicPr>
          <p:cNvPr id="4" name="Picture 6" descr="A picture containing shape&#10;&#10;Description automatically generated">
            <a:extLst>
              <a:ext uri="{FF2B5EF4-FFF2-40B4-BE49-F238E27FC236}">
                <a16:creationId xmlns:a16="http://schemas.microsoft.com/office/drawing/2014/main" id="{297A5C7F-539C-4AB3-AA45-F10865951277}"/>
              </a:ext>
            </a:extLst>
          </p:cNvPr>
          <p:cNvPicPr>
            <a:picLocks noChangeAspect="1"/>
          </p:cNvPicPr>
          <p:nvPr/>
        </p:nvPicPr>
        <p:blipFill rotWithShape="1">
          <a:blip r:embed="rId3"/>
          <a:srcRect t="-406" r="435" b="19862"/>
          <a:stretch/>
        </p:blipFill>
        <p:spPr>
          <a:xfrm>
            <a:off x="895967" y="1042065"/>
            <a:ext cx="623324" cy="518107"/>
          </a:xfrm>
          <a:prstGeom prst="rect">
            <a:avLst/>
          </a:prstGeom>
        </p:spPr>
      </p:pic>
      <p:sp>
        <p:nvSpPr>
          <p:cNvPr id="78" name="Subtitle 2">
            <a:extLst>
              <a:ext uri="{FF2B5EF4-FFF2-40B4-BE49-F238E27FC236}">
                <a16:creationId xmlns:a16="http://schemas.microsoft.com/office/drawing/2014/main" id="{B31B019D-D7D1-4612-890B-67BB98B9DE05}"/>
              </a:ext>
            </a:extLst>
          </p:cNvPr>
          <p:cNvSpPr>
            <a:spLocks noGrp="1"/>
          </p:cNvSpPr>
          <p:nvPr/>
        </p:nvSpPr>
        <p:spPr bwMode="auto">
          <a:xfrm>
            <a:off x="86264" y="33242"/>
            <a:ext cx="9095636" cy="93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62500" lnSpcReduction="20000"/>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spcAft>
                <a:spcPts val="0"/>
              </a:spcAft>
              <a:defRPr/>
            </a:pPr>
            <a:r>
              <a:rPr lang="en-GB" b="1" dirty="0">
                <a:solidFill>
                  <a:srgbClr val="00AF41"/>
                </a:solidFill>
                <a:latin typeface="Arial"/>
                <a:ea typeface="+mn-lt"/>
                <a:cs typeface="Arial"/>
              </a:rPr>
              <a:t>Example 4 – Flour products of Chapters 11 (Products of the milling industry; malt; starches; inulin; wheat gluten) and 19 (Preparations of cereals, flour, starch or milk; pastrycooks’ products)</a:t>
            </a:r>
            <a:endParaRPr lang="en-GB" dirty="0">
              <a:latin typeface="Arial"/>
              <a:ea typeface="+mn-lt"/>
              <a:cs typeface="Arial"/>
            </a:endParaRPr>
          </a:p>
          <a:p>
            <a:pPr algn="l">
              <a:spcAft>
                <a:spcPts val="0"/>
              </a:spcAft>
              <a:defRPr/>
            </a:pPr>
            <a:r>
              <a:rPr lang="en-GB" dirty="0">
                <a:solidFill>
                  <a:srgbClr val="00AF41"/>
                </a:solidFill>
                <a:latin typeface="Arial"/>
                <a:ea typeface="+mn-lt"/>
                <a:cs typeface="Arial"/>
              </a:rPr>
              <a:t>Products of the milling industry must be wholly obtained which means produced from UK-originating cereals. Preparations of cereals in Chapter 19 can use imported cereals, flours and other products of the milling industry. There are, however, restrictions on non-originating meat, fish, aquatic invertebrates, rice, starches, inulin and sugar. Dairy used must be wholly obtained which means that </a:t>
            </a:r>
            <a:r>
              <a:rPr lang="en-GB" altLang="en-US" dirty="0">
                <a:solidFill>
                  <a:srgbClr val="00AF41"/>
                </a:solidFill>
                <a:latin typeface="Arial"/>
                <a:cs typeface="Arial"/>
              </a:rPr>
              <a:t>all dairy inputs must be obtained from live animals raised in the UK </a:t>
            </a:r>
            <a:r>
              <a:rPr lang="en-GB" dirty="0">
                <a:solidFill>
                  <a:srgbClr val="00AF41"/>
                </a:solidFill>
                <a:latin typeface="Arial"/>
                <a:cs typeface="Arial"/>
              </a:rPr>
              <a:t>Bilateral</a:t>
            </a:r>
            <a:r>
              <a:rPr lang="en-GB" dirty="0">
                <a:solidFill>
                  <a:srgbClr val="00AF41"/>
                </a:solidFill>
                <a:latin typeface="Arial"/>
                <a:ea typeface="+mn-lt"/>
                <a:cs typeface="Arial"/>
              </a:rPr>
              <a:t> cumulation would allow the use of EU content if processing goes beyond insufficient.</a:t>
            </a:r>
            <a:endParaRPr lang="en-GB" dirty="0">
              <a:latin typeface="Arial"/>
              <a:ea typeface="+mn-lt"/>
              <a:cs typeface="Arial"/>
            </a:endParaRPr>
          </a:p>
        </p:txBody>
      </p:sp>
      <p:pic>
        <p:nvPicPr>
          <p:cNvPr id="19" name="Picture 12" descr="A picture containing shape&#10;&#10;Description automatically generated">
            <a:extLst>
              <a:ext uri="{FF2B5EF4-FFF2-40B4-BE49-F238E27FC236}">
                <a16:creationId xmlns:a16="http://schemas.microsoft.com/office/drawing/2014/main" id="{A2EFAC73-7E43-414B-B203-06F2AC7A7FD1}"/>
              </a:ext>
            </a:extLst>
          </p:cNvPr>
          <p:cNvPicPr>
            <a:picLocks noChangeAspect="1"/>
          </p:cNvPicPr>
          <p:nvPr/>
        </p:nvPicPr>
        <p:blipFill rotWithShape="1">
          <a:blip r:embed="rId4"/>
          <a:srcRect t="-189" r="704" b="26268"/>
          <a:stretch/>
        </p:blipFill>
        <p:spPr>
          <a:xfrm>
            <a:off x="4840732" y="1717003"/>
            <a:ext cx="615598" cy="452972"/>
          </a:xfrm>
          <a:prstGeom prst="rect">
            <a:avLst/>
          </a:prstGeom>
        </p:spPr>
      </p:pic>
      <p:sp>
        <p:nvSpPr>
          <p:cNvPr id="20" name="TextBox 19">
            <a:extLst>
              <a:ext uri="{FF2B5EF4-FFF2-40B4-BE49-F238E27FC236}">
                <a16:creationId xmlns:a16="http://schemas.microsoft.com/office/drawing/2014/main" id="{900F761B-9820-4548-B602-F9EEC8490F21}"/>
              </a:ext>
            </a:extLst>
          </p:cNvPr>
          <p:cNvSpPr txBox="1"/>
          <p:nvPr/>
        </p:nvSpPr>
        <p:spPr>
          <a:xfrm>
            <a:off x="4001579" y="2179420"/>
            <a:ext cx="1913619" cy="246221"/>
          </a:xfrm>
          <a:prstGeom prst="rect">
            <a:avLst/>
          </a:prstGeom>
          <a:noFill/>
        </p:spPr>
        <p:txBody>
          <a:bodyPr wrap="square" lIns="91440" tIns="45720" rIns="91440" bIns="45720" rtlCol="0" anchor="t">
            <a:spAutoFit/>
          </a:bodyPr>
          <a:lstStyle/>
          <a:p>
            <a:r>
              <a:rPr lang="en-GB" sz="1000">
                <a:latin typeface="Arial" panose="020B0604020202020204" pitchFamily="34" charset="0"/>
              </a:rPr>
              <a:t>Factory produces cereal bars</a:t>
            </a:r>
          </a:p>
        </p:txBody>
      </p:sp>
      <p:pic>
        <p:nvPicPr>
          <p:cNvPr id="21" name="Picture 7" descr="A picture containing shape&#10;&#10;Description automatically generated">
            <a:extLst>
              <a:ext uri="{FF2B5EF4-FFF2-40B4-BE49-F238E27FC236}">
                <a16:creationId xmlns:a16="http://schemas.microsoft.com/office/drawing/2014/main" id="{15741200-1AC1-4748-822B-AAF8DB0E07EB}"/>
              </a:ext>
            </a:extLst>
          </p:cNvPr>
          <p:cNvPicPr>
            <a:picLocks noChangeAspect="1"/>
          </p:cNvPicPr>
          <p:nvPr/>
        </p:nvPicPr>
        <p:blipFill rotWithShape="1">
          <a:blip r:embed="rId5"/>
          <a:srcRect t="3702" r="6911" b="18512"/>
          <a:stretch/>
        </p:blipFill>
        <p:spPr>
          <a:xfrm flipH="1">
            <a:off x="4936947" y="2620500"/>
            <a:ext cx="489785" cy="419327"/>
          </a:xfrm>
          <a:prstGeom prst="rect">
            <a:avLst/>
          </a:prstGeom>
        </p:spPr>
      </p:pic>
      <p:sp>
        <p:nvSpPr>
          <p:cNvPr id="93" name="TextBox 92">
            <a:extLst>
              <a:ext uri="{FF2B5EF4-FFF2-40B4-BE49-F238E27FC236}">
                <a16:creationId xmlns:a16="http://schemas.microsoft.com/office/drawing/2014/main" id="{8A9D02CF-F802-497D-A52B-0916ED3F20E3}"/>
              </a:ext>
            </a:extLst>
          </p:cNvPr>
          <p:cNvSpPr txBox="1"/>
          <p:nvPr/>
        </p:nvSpPr>
        <p:spPr>
          <a:xfrm>
            <a:off x="4147841" y="3058006"/>
            <a:ext cx="1816957" cy="246221"/>
          </a:xfrm>
          <a:prstGeom prst="rect">
            <a:avLst/>
          </a:prstGeom>
          <a:noFill/>
        </p:spPr>
        <p:txBody>
          <a:bodyPr wrap="square" lIns="91440" tIns="45720" rIns="91440" bIns="45720" rtlCol="0" anchor="t">
            <a:spAutoFit/>
          </a:bodyPr>
          <a:lstStyle/>
          <a:p>
            <a:r>
              <a:rPr lang="en-GB" sz="1000">
                <a:latin typeface="Arial" panose="020B0604020202020204" pitchFamily="34" charset="0"/>
              </a:rPr>
              <a:t>Factory produces bread  </a:t>
            </a:r>
          </a:p>
        </p:txBody>
      </p:sp>
      <p:sp>
        <p:nvSpPr>
          <p:cNvPr id="101" name="TextBox 100">
            <a:extLst>
              <a:ext uri="{FF2B5EF4-FFF2-40B4-BE49-F238E27FC236}">
                <a16:creationId xmlns:a16="http://schemas.microsoft.com/office/drawing/2014/main" id="{58DAA633-BB82-4475-A300-EA861F0A1750}"/>
              </a:ext>
            </a:extLst>
          </p:cNvPr>
          <p:cNvSpPr txBox="1"/>
          <p:nvPr/>
        </p:nvSpPr>
        <p:spPr>
          <a:xfrm>
            <a:off x="4132381" y="4024818"/>
            <a:ext cx="1816957" cy="246221"/>
          </a:xfrm>
          <a:prstGeom prst="rect">
            <a:avLst/>
          </a:prstGeom>
          <a:noFill/>
        </p:spPr>
        <p:txBody>
          <a:bodyPr wrap="square" lIns="91440" tIns="45720" rIns="91440" bIns="45720" rtlCol="0" anchor="t">
            <a:spAutoFit/>
          </a:bodyPr>
          <a:lstStyle/>
          <a:p>
            <a:r>
              <a:rPr lang="en-GB" sz="1000">
                <a:latin typeface="Arial" panose="020B0604020202020204" pitchFamily="34" charset="0"/>
              </a:rPr>
              <a:t>Factory produces pasta </a:t>
            </a:r>
          </a:p>
        </p:txBody>
      </p:sp>
      <p:pic>
        <p:nvPicPr>
          <p:cNvPr id="23" name="Picture 11" descr="A picture containing shape&#10;&#10;Description automatically generated">
            <a:extLst>
              <a:ext uri="{FF2B5EF4-FFF2-40B4-BE49-F238E27FC236}">
                <a16:creationId xmlns:a16="http://schemas.microsoft.com/office/drawing/2014/main" id="{867F21FE-D860-4356-B24F-31065F331871}"/>
              </a:ext>
            </a:extLst>
          </p:cNvPr>
          <p:cNvPicPr>
            <a:picLocks noChangeAspect="1"/>
          </p:cNvPicPr>
          <p:nvPr/>
        </p:nvPicPr>
        <p:blipFill rotWithShape="1">
          <a:blip r:embed="rId6"/>
          <a:srcRect t="-178" r="-1351" b="14542"/>
          <a:stretch/>
        </p:blipFill>
        <p:spPr>
          <a:xfrm>
            <a:off x="4929073" y="3560773"/>
            <a:ext cx="446028" cy="389363"/>
          </a:xfrm>
          <a:prstGeom prst="rect">
            <a:avLst/>
          </a:prstGeom>
        </p:spPr>
      </p:pic>
      <p:sp>
        <p:nvSpPr>
          <p:cNvPr id="25" name="TextBox 24">
            <a:extLst>
              <a:ext uri="{FF2B5EF4-FFF2-40B4-BE49-F238E27FC236}">
                <a16:creationId xmlns:a16="http://schemas.microsoft.com/office/drawing/2014/main" id="{6EC3083E-8C32-4BC1-9CD3-13FCB988876F}"/>
              </a:ext>
            </a:extLst>
          </p:cNvPr>
          <p:cNvSpPr txBox="1"/>
          <p:nvPr/>
        </p:nvSpPr>
        <p:spPr>
          <a:xfrm>
            <a:off x="7375738" y="2200880"/>
            <a:ext cx="1654804" cy="1631216"/>
          </a:xfrm>
          <a:prstGeom prst="rect">
            <a:avLst/>
          </a:prstGeom>
          <a:noFill/>
        </p:spPr>
        <p:txBody>
          <a:bodyPr wrap="square" lIns="91440" tIns="45720" rIns="91440" bIns="45720" rtlCol="0" anchor="t">
            <a:spAutoFit/>
          </a:bodyPr>
          <a:lstStyle/>
          <a:p>
            <a:pPr algn="ctr"/>
            <a:r>
              <a:rPr lang="en-GB" sz="1000" dirty="0">
                <a:latin typeface="Arial"/>
                <a:cs typeface="Arial"/>
              </a:rPr>
              <a:t>The rules has been met for products manufactured from wheat imported from outside the UK and EU provided the dairy used is from the UK or EU and non-originating weight thresholds for sugar are met.</a:t>
            </a:r>
            <a:endParaRPr lang="en-GB" sz="1000"/>
          </a:p>
        </p:txBody>
      </p:sp>
      <p:sp>
        <p:nvSpPr>
          <p:cNvPr id="70" name="TextBox 69">
            <a:extLst>
              <a:ext uri="{FF2B5EF4-FFF2-40B4-BE49-F238E27FC236}">
                <a16:creationId xmlns:a16="http://schemas.microsoft.com/office/drawing/2014/main" id="{8775D0F3-0FE7-4074-9EBA-42FF3AA54953}"/>
              </a:ext>
            </a:extLst>
          </p:cNvPr>
          <p:cNvSpPr txBox="1"/>
          <p:nvPr/>
        </p:nvSpPr>
        <p:spPr>
          <a:xfrm>
            <a:off x="189173" y="2702146"/>
            <a:ext cx="898525" cy="400110"/>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00">
                <a:latin typeface="Arial" panose="020B0604020202020204" pitchFamily="34" charset="0"/>
              </a:rPr>
              <a:t>Wheat from Canada</a:t>
            </a:r>
          </a:p>
        </p:txBody>
      </p:sp>
      <p:sp>
        <p:nvSpPr>
          <p:cNvPr id="74" name="Right Brace 73">
            <a:extLst>
              <a:ext uri="{FF2B5EF4-FFF2-40B4-BE49-F238E27FC236}">
                <a16:creationId xmlns:a16="http://schemas.microsoft.com/office/drawing/2014/main" id="{F4862826-59E8-498C-B264-4B6D2023E99E}"/>
              </a:ext>
            </a:extLst>
          </p:cNvPr>
          <p:cNvSpPr/>
          <p:nvPr/>
        </p:nvSpPr>
        <p:spPr>
          <a:xfrm>
            <a:off x="6425606" y="1846941"/>
            <a:ext cx="267722" cy="2264708"/>
          </a:xfrm>
          <a:prstGeom prst="rightBrace">
            <a:avLst>
              <a:gd name="adj1" fmla="val 0"/>
              <a:gd name="adj2" fmla="val 46444"/>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GB" sz="1350">
              <a:solidFill>
                <a:prstClr val="black"/>
              </a:solidFill>
              <a:latin typeface="Arial" panose="020B0604020202020204" pitchFamily="34" charset="0"/>
              <a:cs typeface="Arial" panose="020B0604020202020204" pitchFamily="34" charset="0"/>
            </a:endParaRPr>
          </a:p>
        </p:txBody>
      </p:sp>
      <p:pic>
        <p:nvPicPr>
          <p:cNvPr id="75" name="Picture 74" descr="A picture containing shape&#10;&#10;Description automatically generated">
            <a:extLst>
              <a:ext uri="{FF2B5EF4-FFF2-40B4-BE49-F238E27FC236}">
                <a16:creationId xmlns:a16="http://schemas.microsoft.com/office/drawing/2014/main" id="{E0BDB3D6-74BA-4690-80D2-54340A7E78B7}"/>
              </a:ext>
            </a:extLst>
          </p:cNvPr>
          <p:cNvPicPr>
            <a:picLocks noChangeAspect="1"/>
          </p:cNvPicPr>
          <p:nvPr/>
        </p:nvPicPr>
        <p:blipFill rotWithShape="1">
          <a:blip r:embed="rId7">
            <a:extLst>
              <a:ext uri="{28A0092B-C50C-407E-A947-70E740481C1C}">
                <a14:useLocalDpi xmlns:a14="http://schemas.microsoft.com/office/drawing/2010/main" val="0"/>
              </a:ext>
            </a:extLst>
          </a:blip>
          <a:srcRect l="12564" t="10796" r="12750" b="25379"/>
          <a:stretch/>
        </p:blipFill>
        <p:spPr>
          <a:xfrm>
            <a:off x="3994714" y="1153166"/>
            <a:ext cx="397937" cy="340071"/>
          </a:xfrm>
          <a:prstGeom prst="rect">
            <a:avLst/>
          </a:prstGeom>
        </p:spPr>
      </p:pic>
      <p:pic>
        <p:nvPicPr>
          <p:cNvPr id="76" name="Picture 75" descr="A picture containing shape&#10;&#10;Description automatically generated">
            <a:extLst>
              <a:ext uri="{FF2B5EF4-FFF2-40B4-BE49-F238E27FC236}">
                <a16:creationId xmlns:a16="http://schemas.microsoft.com/office/drawing/2014/main" id="{3888230E-6015-48CC-B028-9D865AE3DD16}"/>
              </a:ext>
            </a:extLst>
          </p:cNvPr>
          <p:cNvPicPr>
            <a:picLocks noChangeAspect="1"/>
          </p:cNvPicPr>
          <p:nvPr/>
        </p:nvPicPr>
        <p:blipFill rotWithShape="1">
          <a:blip r:embed="rId7">
            <a:extLst>
              <a:ext uri="{28A0092B-C50C-407E-A947-70E740481C1C}">
                <a14:useLocalDpi xmlns:a14="http://schemas.microsoft.com/office/drawing/2010/main" val="0"/>
              </a:ext>
            </a:extLst>
          </a:blip>
          <a:srcRect l="12564" t="10796" r="12750" b="25379"/>
          <a:stretch/>
        </p:blipFill>
        <p:spPr>
          <a:xfrm>
            <a:off x="2238657" y="1819259"/>
            <a:ext cx="397937" cy="340071"/>
          </a:xfrm>
          <a:prstGeom prst="rect">
            <a:avLst/>
          </a:prstGeom>
        </p:spPr>
      </p:pic>
      <p:pic>
        <p:nvPicPr>
          <p:cNvPr id="77" name="Picture 76" descr="A picture containing shape&#10;&#10;Description automatically generated">
            <a:extLst>
              <a:ext uri="{FF2B5EF4-FFF2-40B4-BE49-F238E27FC236}">
                <a16:creationId xmlns:a16="http://schemas.microsoft.com/office/drawing/2014/main" id="{C909EC56-6FB9-4FEB-B78A-9F3B9630E54A}"/>
              </a:ext>
            </a:extLst>
          </p:cNvPr>
          <p:cNvPicPr>
            <a:picLocks noChangeAspect="1"/>
          </p:cNvPicPr>
          <p:nvPr/>
        </p:nvPicPr>
        <p:blipFill rotWithShape="1">
          <a:blip r:embed="rId7">
            <a:extLst>
              <a:ext uri="{28A0092B-C50C-407E-A947-70E740481C1C}">
                <a14:useLocalDpi xmlns:a14="http://schemas.microsoft.com/office/drawing/2010/main" val="0"/>
              </a:ext>
            </a:extLst>
          </a:blip>
          <a:srcRect l="12564" t="10796" r="12750" b="25379"/>
          <a:stretch/>
        </p:blipFill>
        <p:spPr>
          <a:xfrm>
            <a:off x="4463968" y="1808894"/>
            <a:ext cx="397937" cy="340071"/>
          </a:xfrm>
          <a:prstGeom prst="rect">
            <a:avLst/>
          </a:prstGeom>
        </p:spPr>
      </p:pic>
      <p:pic>
        <p:nvPicPr>
          <p:cNvPr id="81" name="Picture 80" descr="A picture containing shape&#10;&#10;Description automatically generated">
            <a:extLst>
              <a:ext uri="{FF2B5EF4-FFF2-40B4-BE49-F238E27FC236}">
                <a16:creationId xmlns:a16="http://schemas.microsoft.com/office/drawing/2014/main" id="{70AA2CF3-FA92-4D02-A7E4-C31345848BC0}"/>
              </a:ext>
            </a:extLst>
          </p:cNvPr>
          <p:cNvPicPr>
            <a:picLocks noChangeAspect="1"/>
          </p:cNvPicPr>
          <p:nvPr/>
        </p:nvPicPr>
        <p:blipFill rotWithShape="1">
          <a:blip r:embed="rId7">
            <a:extLst>
              <a:ext uri="{28A0092B-C50C-407E-A947-70E740481C1C}">
                <a14:useLocalDpi xmlns:a14="http://schemas.microsoft.com/office/drawing/2010/main" val="0"/>
              </a:ext>
            </a:extLst>
          </a:blip>
          <a:srcRect l="12564" t="10796" r="12750" b="25379"/>
          <a:stretch/>
        </p:blipFill>
        <p:spPr>
          <a:xfrm>
            <a:off x="2238657" y="2658426"/>
            <a:ext cx="397937" cy="340071"/>
          </a:xfrm>
          <a:prstGeom prst="rect">
            <a:avLst/>
          </a:prstGeom>
        </p:spPr>
      </p:pic>
      <p:pic>
        <p:nvPicPr>
          <p:cNvPr id="82" name="Picture 81" descr="A picture containing shape&#10;&#10;Description automatically generated">
            <a:extLst>
              <a:ext uri="{FF2B5EF4-FFF2-40B4-BE49-F238E27FC236}">
                <a16:creationId xmlns:a16="http://schemas.microsoft.com/office/drawing/2014/main" id="{4F7DD2D3-873F-457F-A14E-EEBFDB7234D1}"/>
              </a:ext>
            </a:extLst>
          </p:cNvPr>
          <p:cNvPicPr>
            <a:picLocks noChangeAspect="1"/>
          </p:cNvPicPr>
          <p:nvPr/>
        </p:nvPicPr>
        <p:blipFill rotWithShape="1">
          <a:blip r:embed="rId7">
            <a:extLst>
              <a:ext uri="{28A0092B-C50C-407E-A947-70E740481C1C}">
                <a14:useLocalDpi xmlns:a14="http://schemas.microsoft.com/office/drawing/2010/main" val="0"/>
              </a:ext>
            </a:extLst>
          </a:blip>
          <a:srcRect l="12564" t="10796" r="12750" b="25379"/>
          <a:stretch/>
        </p:blipFill>
        <p:spPr>
          <a:xfrm>
            <a:off x="4472618" y="2647346"/>
            <a:ext cx="397937" cy="340071"/>
          </a:xfrm>
          <a:prstGeom prst="rect">
            <a:avLst/>
          </a:prstGeom>
        </p:spPr>
      </p:pic>
      <p:pic>
        <p:nvPicPr>
          <p:cNvPr id="83" name="Picture 82" descr="A picture containing shape&#10;&#10;Description automatically generated">
            <a:extLst>
              <a:ext uri="{FF2B5EF4-FFF2-40B4-BE49-F238E27FC236}">
                <a16:creationId xmlns:a16="http://schemas.microsoft.com/office/drawing/2014/main" id="{EF352C71-1414-4915-AB9F-BFAEB04CC9E2}"/>
              </a:ext>
            </a:extLst>
          </p:cNvPr>
          <p:cNvPicPr>
            <a:picLocks noChangeAspect="1"/>
          </p:cNvPicPr>
          <p:nvPr/>
        </p:nvPicPr>
        <p:blipFill rotWithShape="1">
          <a:blip r:embed="rId7">
            <a:extLst>
              <a:ext uri="{28A0092B-C50C-407E-A947-70E740481C1C}">
                <a14:useLocalDpi xmlns:a14="http://schemas.microsoft.com/office/drawing/2010/main" val="0"/>
              </a:ext>
            </a:extLst>
          </a:blip>
          <a:srcRect l="12564" t="10796" r="12750" b="25379"/>
          <a:stretch/>
        </p:blipFill>
        <p:spPr>
          <a:xfrm>
            <a:off x="2240486" y="3565259"/>
            <a:ext cx="397937" cy="340071"/>
          </a:xfrm>
          <a:prstGeom prst="rect">
            <a:avLst/>
          </a:prstGeom>
        </p:spPr>
      </p:pic>
      <p:pic>
        <p:nvPicPr>
          <p:cNvPr id="85" name="Picture 84" descr="A picture containing shape&#10;&#10;Description automatically generated">
            <a:extLst>
              <a:ext uri="{FF2B5EF4-FFF2-40B4-BE49-F238E27FC236}">
                <a16:creationId xmlns:a16="http://schemas.microsoft.com/office/drawing/2014/main" id="{1C70B157-6350-4C5B-A6F1-627EA93C0011}"/>
              </a:ext>
            </a:extLst>
          </p:cNvPr>
          <p:cNvPicPr>
            <a:picLocks noChangeAspect="1"/>
          </p:cNvPicPr>
          <p:nvPr/>
        </p:nvPicPr>
        <p:blipFill rotWithShape="1">
          <a:blip r:embed="rId7">
            <a:extLst>
              <a:ext uri="{28A0092B-C50C-407E-A947-70E740481C1C}">
                <a14:useLocalDpi xmlns:a14="http://schemas.microsoft.com/office/drawing/2010/main" val="0"/>
              </a:ext>
            </a:extLst>
          </a:blip>
          <a:srcRect l="12564" t="10796" r="12750" b="25379"/>
          <a:stretch/>
        </p:blipFill>
        <p:spPr>
          <a:xfrm>
            <a:off x="4451606" y="3585420"/>
            <a:ext cx="397937" cy="340071"/>
          </a:xfrm>
          <a:prstGeom prst="rect">
            <a:avLst/>
          </a:prstGeom>
        </p:spPr>
      </p:pic>
      <p:pic>
        <p:nvPicPr>
          <p:cNvPr id="87" name="Picture 86" descr="A picture containing shape&#10;&#10;Description automatically generated">
            <a:extLst>
              <a:ext uri="{FF2B5EF4-FFF2-40B4-BE49-F238E27FC236}">
                <a16:creationId xmlns:a16="http://schemas.microsoft.com/office/drawing/2014/main" id="{6BF85B4B-4FE4-47FC-AD9A-7EEA726C0012}"/>
              </a:ext>
            </a:extLst>
          </p:cNvPr>
          <p:cNvPicPr>
            <a:picLocks noChangeAspect="1"/>
          </p:cNvPicPr>
          <p:nvPr/>
        </p:nvPicPr>
        <p:blipFill rotWithShape="1">
          <a:blip r:embed="rId7">
            <a:extLst>
              <a:ext uri="{28A0092B-C50C-407E-A947-70E740481C1C}">
                <a14:useLocalDpi xmlns:a14="http://schemas.microsoft.com/office/drawing/2010/main" val="0"/>
              </a:ext>
            </a:extLst>
          </a:blip>
          <a:srcRect l="12564" t="10796" r="12750" b="25379"/>
          <a:stretch/>
        </p:blipFill>
        <p:spPr>
          <a:xfrm>
            <a:off x="4045569" y="4510078"/>
            <a:ext cx="397937" cy="340071"/>
          </a:xfrm>
          <a:prstGeom prst="rect">
            <a:avLst/>
          </a:prstGeom>
        </p:spPr>
      </p:pic>
      <p:sp>
        <p:nvSpPr>
          <p:cNvPr id="88" name="Arrow: Right 87">
            <a:extLst>
              <a:ext uri="{FF2B5EF4-FFF2-40B4-BE49-F238E27FC236}">
                <a16:creationId xmlns:a16="http://schemas.microsoft.com/office/drawing/2014/main" id="{C701EB49-338D-4305-BDF8-8937C357F709}"/>
              </a:ext>
            </a:extLst>
          </p:cNvPr>
          <p:cNvSpPr/>
          <p:nvPr/>
        </p:nvSpPr>
        <p:spPr>
          <a:xfrm>
            <a:off x="1458835" y="1163198"/>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89" name="Arrow: Right 88">
            <a:extLst>
              <a:ext uri="{FF2B5EF4-FFF2-40B4-BE49-F238E27FC236}">
                <a16:creationId xmlns:a16="http://schemas.microsoft.com/office/drawing/2014/main" id="{851F2656-9EFB-41C9-9465-0B628AA15A42}"/>
              </a:ext>
            </a:extLst>
          </p:cNvPr>
          <p:cNvSpPr/>
          <p:nvPr/>
        </p:nvSpPr>
        <p:spPr>
          <a:xfrm>
            <a:off x="5964798" y="1154063"/>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102" name="Straight Connector 101">
            <a:extLst>
              <a:ext uri="{FF2B5EF4-FFF2-40B4-BE49-F238E27FC236}">
                <a16:creationId xmlns:a16="http://schemas.microsoft.com/office/drawing/2014/main" id="{FEA04762-45D9-4800-A63F-60B79628F138}"/>
              </a:ext>
            </a:extLst>
          </p:cNvPr>
          <p:cNvCxnSpPr>
            <a:cxnSpLocks/>
          </p:cNvCxnSpPr>
          <p:nvPr/>
        </p:nvCxnSpPr>
        <p:spPr>
          <a:xfrm>
            <a:off x="119063" y="2448326"/>
            <a:ext cx="644040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3" name="Straight Connector 102">
            <a:extLst>
              <a:ext uri="{FF2B5EF4-FFF2-40B4-BE49-F238E27FC236}">
                <a16:creationId xmlns:a16="http://schemas.microsoft.com/office/drawing/2014/main" id="{7E379708-1A6E-434A-8B9D-A95B3A6B16F6}"/>
              </a:ext>
            </a:extLst>
          </p:cNvPr>
          <p:cNvCxnSpPr>
            <a:cxnSpLocks/>
          </p:cNvCxnSpPr>
          <p:nvPr/>
        </p:nvCxnSpPr>
        <p:spPr>
          <a:xfrm flipV="1">
            <a:off x="125558" y="3304624"/>
            <a:ext cx="6433909" cy="2470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6" name="Arrow: Right 105">
            <a:extLst>
              <a:ext uri="{FF2B5EF4-FFF2-40B4-BE49-F238E27FC236}">
                <a16:creationId xmlns:a16="http://schemas.microsoft.com/office/drawing/2014/main" id="{BAED2A90-EEB4-4471-A18D-3A0658E4217B}"/>
              </a:ext>
            </a:extLst>
          </p:cNvPr>
          <p:cNvSpPr/>
          <p:nvPr/>
        </p:nvSpPr>
        <p:spPr>
          <a:xfrm>
            <a:off x="1461330" y="1896122"/>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110" name="Picture 5" descr="A picture containing shape&#10;&#10;Description automatically generated">
            <a:extLst>
              <a:ext uri="{FF2B5EF4-FFF2-40B4-BE49-F238E27FC236}">
                <a16:creationId xmlns:a16="http://schemas.microsoft.com/office/drawing/2014/main" id="{F2DEAAC8-FDBB-4C00-8D3E-1B51BF2EDCEB}"/>
              </a:ext>
            </a:extLst>
          </p:cNvPr>
          <p:cNvPicPr>
            <a:picLocks noChangeAspect="1"/>
          </p:cNvPicPr>
          <p:nvPr/>
        </p:nvPicPr>
        <p:blipFill rotWithShape="1">
          <a:blip r:embed="rId8"/>
          <a:srcRect l="221" t="-688" b="16442"/>
          <a:stretch/>
        </p:blipFill>
        <p:spPr>
          <a:xfrm>
            <a:off x="2641278" y="1764750"/>
            <a:ext cx="524014" cy="419033"/>
          </a:xfrm>
          <a:prstGeom prst="rect">
            <a:avLst/>
          </a:prstGeom>
        </p:spPr>
      </p:pic>
      <p:sp>
        <p:nvSpPr>
          <p:cNvPr id="111" name="Arrow: Right 110">
            <a:extLst>
              <a:ext uri="{FF2B5EF4-FFF2-40B4-BE49-F238E27FC236}">
                <a16:creationId xmlns:a16="http://schemas.microsoft.com/office/drawing/2014/main" id="{FB877896-C586-45BD-B416-F2A6EBBCE31F}"/>
              </a:ext>
            </a:extLst>
          </p:cNvPr>
          <p:cNvSpPr/>
          <p:nvPr/>
        </p:nvSpPr>
        <p:spPr>
          <a:xfrm>
            <a:off x="3461981" y="1901076"/>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12" name="Arrow: Right 111">
            <a:extLst>
              <a:ext uri="{FF2B5EF4-FFF2-40B4-BE49-F238E27FC236}">
                <a16:creationId xmlns:a16="http://schemas.microsoft.com/office/drawing/2014/main" id="{1648F1FF-B306-4690-8A15-4EE640920ABC}"/>
              </a:ext>
            </a:extLst>
          </p:cNvPr>
          <p:cNvSpPr/>
          <p:nvPr/>
        </p:nvSpPr>
        <p:spPr>
          <a:xfrm>
            <a:off x="5966566" y="1900051"/>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113" name="Graphic 112" descr="Checkmark">
            <a:extLst>
              <a:ext uri="{FF2B5EF4-FFF2-40B4-BE49-F238E27FC236}">
                <a16:creationId xmlns:a16="http://schemas.microsoft.com/office/drawing/2014/main" id="{3EBA0E8C-FFAA-4295-970F-EAA1CA308C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88764" y="2624365"/>
            <a:ext cx="532619" cy="549954"/>
          </a:xfrm>
          <a:prstGeom prst="rect">
            <a:avLst/>
          </a:prstGeom>
        </p:spPr>
      </p:pic>
      <p:sp>
        <p:nvSpPr>
          <p:cNvPr id="117" name="Arrow: Right 116">
            <a:extLst>
              <a:ext uri="{FF2B5EF4-FFF2-40B4-BE49-F238E27FC236}">
                <a16:creationId xmlns:a16="http://schemas.microsoft.com/office/drawing/2014/main" id="{63B8738F-DC42-4314-BBE6-E18367CDFB27}"/>
              </a:ext>
            </a:extLst>
          </p:cNvPr>
          <p:cNvSpPr/>
          <p:nvPr/>
        </p:nvSpPr>
        <p:spPr>
          <a:xfrm>
            <a:off x="1455633" y="2706449"/>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19" name="Arrow: Right 118">
            <a:extLst>
              <a:ext uri="{FF2B5EF4-FFF2-40B4-BE49-F238E27FC236}">
                <a16:creationId xmlns:a16="http://schemas.microsoft.com/office/drawing/2014/main" id="{BED78DCA-591F-4043-8EBD-838CC740575E}"/>
              </a:ext>
            </a:extLst>
          </p:cNvPr>
          <p:cNvSpPr/>
          <p:nvPr/>
        </p:nvSpPr>
        <p:spPr>
          <a:xfrm>
            <a:off x="3457068" y="271017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20" name="Arrow: Right 119">
            <a:extLst>
              <a:ext uri="{FF2B5EF4-FFF2-40B4-BE49-F238E27FC236}">
                <a16:creationId xmlns:a16="http://schemas.microsoft.com/office/drawing/2014/main" id="{916270C4-A2C2-48CC-A701-5722835DA68C}"/>
              </a:ext>
            </a:extLst>
          </p:cNvPr>
          <p:cNvSpPr/>
          <p:nvPr/>
        </p:nvSpPr>
        <p:spPr>
          <a:xfrm>
            <a:off x="5974214" y="2711162"/>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21" name="Arrow: Right 120">
            <a:extLst>
              <a:ext uri="{FF2B5EF4-FFF2-40B4-BE49-F238E27FC236}">
                <a16:creationId xmlns:a16="http://schemas.microsoft.com/office/drawing/2014/main" id="{533A0809-8322-41D0-B680-396E6C58B900}"/>
              </a:ext>
            </a:extLst>
          </p:cNvPr>
          <p:cNvSpPr/>
          <p:nvPr/>
        </p:nvSpPr>
        <p:spPr>
          <a:xfrm>
            <a:off x="5964433" y="3614478"/>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22" name="Arrow: Right 121">
            <a:extLst>
              <a:ext uri="{FF2B5EF4-FFF2-40B4-BE49-F238E27FC236}">
                <a16:creationId xmlns:a16="http://schemas.microsoft.com/office/drawing/2014/main" id="{6AF3562B-5EBC-4CC0-AA12-2655ED1BF4EA}"/>
              </a:ext>
            </a:extLst>
          </p:cNvPr>
          <p:cNvSpPr/>
          <p:nvPr/>
        </p:nvSpPr>
        <p:spPr>
          <a:xfrm>
            <a:off x="3456841" y="3623031"/>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23" name="Arrow: Right 122">
            <a:extLst>
              <a:ext uri="{FF2B5EF4-FFF2-40B4-BE49-F238E27FC236}">
                <a16:creationId xmlns:a16="http://schemas.microsoft.com/office/drawing/2014/main" id="{2BB519C1-D10D-4194-84E9-AD76269360F2}"/>
              </a:ext>
            </a:extLst>
          </p:cNvPr>
          <p:cNvSpPr/>
          <p:nvPr/>
        </p:nvSpPr>
        <p:spPr>
          <a:xfrm>
            <a:off x="1469507" y="3623031"/>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26" name="Arrow: Right 125">
            <a:extLst>
              <a:ext uri="{FF2B5EF4-FFF2-40B4-BE49-F238E27FC236}">
                <a16:creationId xmlns:a16="http://schemas.microsoft.com/office/drawing/2014/main" id="{C7A92B2F-CD50-43B1-B17B-0B922A73CDAE}"/>
              </a:ext>
            </a:extLst>
          </p:cNvPr>
          <p:cNvSpPr/>
          <p:nvPr/>
        </p:nvSpPr>
        <p:spPr>
          <a:xfrm>
            <a:off x="1460375" y="4530237"/>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27" name="Arrow: Right 126">
            <a:extLst>
              <a:ext uri="{FF2B5EF4-FFF2-40B4-BE49-F238E27FC236}">
                <a16:creationId xmlns:a16="http://schemas.microsoft.com/office/drawing/2014/main" id="{DED3E3B4-9B18-48B4-A7FD-266D90D59E78}"/>
              </a:ext>
            </a:extLst>
          </p:cNvPr>
          <p:cNvSpPr/>
          <p:nvPr/>
        </p:nvSpPr>
        <p:spPr>
          <a:xfrm>
            <a:off x="5946045" y="4530237"/>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69" name="Graphic 68" descr="Checkmark">
            <a:extLst>
              <a:ext uri="{FF2B5EF4-FFF2-40B4-BE49-F238E27FC236}">
                <a16:creationId xmlns:a16="http://schemas.microsoft.com/office/drawing/2014/main" id="{C3F12926-5284-410B-9DBB-2CAD7A4A63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19671" y="4404189"/>
            <a:ext cx="532619" cy="549954"/>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FDE8A47B-00B1-4383-9EED-19C0FC652552}"/>
              </a:ext>
            </a:extLst>
          </p:cNvPr>
          <p:cNvPicPr>
            <a:picLocks noChangeAspect="1"/>
          </p:cNvPicPr>
          <p:nvPr/>
        </p:nvPicPr>
        <p:blipFill rotWithShape="1">
          <a:blip r:embed="rId11">
            <a:extLst>
              <a:ext uri="{28A0092B-C50C-407E-A947-70E740481C1C}">
                <a14:useLocalDpi xmlns:a14="http://schemas.microsoft.com/office/drawing/2010/main" val="0"/>
              </a:ext>
            </a:extLst>
          </a:blip>
          <a:srcRect l="17606" t="2366" r="17232" b="18309"/>
          <a:stretch/>
        </p:blipFill>
        <p:spPr>
          <a:xfrm>
            <a:off x="4521871" y="1103359"/>
            <a:ext cx="348684" cy="424467"/>
          </a:xfrm>
          <a:prstGeom prst="rect">
            <a:avLst/>
          </a:prstGeom>
        </p:spPr>
      </p:pic>
      <p:pic>
        <p:nvPicPr>
          <p:cNvPr id="80" name="Picture 79" descr="A picture containing shape&#10;&#10;Description automatically generated">
            <a:extLst>
              <a:ext uri="{FF2B5EF4-FFF2-40B4-BE49-F238E27FC236}">
                <a16:creationId xmlns:a16="http://schemas.microsoft.com/office/drawing/2014/main" id="{C9031B3B-C3A7-4150-959F-3ABB551759F9}"/>
              </a:ext>
            </a:extLst>
          </p:cNvPr>
          <p:cNvPicPr>
            <a:picLocks noChangeAspect="1"/>
          </p:cNvPicPr>
          <p:nvPr/>
        </p:nvPicPr>
        <p:blipFill rotWithShape="1">
          <a:blip r:embed="rId11">
            <a:extLst>
              <a:ext uri="{28A0092B-C50C-407E-A947-70E740481C1C}">
                <a14:useLocalDpi xmlns:a14="http://schemas.microsoft.com/office/drawing/2010/main" val="0"/>
              </a:ext>
            </a:extLst>
          </a:blip>
          <a:srcRect l="17606" t="2366" r="17232" b="18309"/>
          <a:stretch/>
        </p:blipFill>
        <p:spPr>
          <a:xfrm>
            <a:off x="2749138" y="2616531"/>
            <a:ext cx="348684" cy="424467"/>
          </a:xfrm>
          <a:prstGeom prst="rect">
            <a:avLst/>
          </a:prstGeom>
        </p:spPr>
      </p:pic>
      <p:pic>
        <p:nvPicPr>
          <p:cNvPr id="84" name="Picture 83" descr="A picture containing shape&#10;&#10;Description automatically generated">
            <a:extLst>
              <a:ext uri="{FF2B5EF4-FFF2-40B4-BE49-F238E27FC236}">
                <a16:creationId xmlns:a16="http://schemas.microsoft.com/office/drawing/2014/main" id="{BC43220E-D70F-43A1-B74E-1A18197609A2}"/>
              </a:ext>
            </a:extLst>
          </p:cNvPr>
          <p:cNvPicPr>
            <a:picLocks noChangeAspect="1"/>
          </p:cNvPicPr>
          <p:nvPr/>
        </p:nvPicPr>
        <p:blipFill rotWithShape="1">
          <a:blip r:embed="rId11">
            <a:extLst>
              <a:ext uri="{28A0092B-C50C-407E-A947-70E740481C1C}">
                <a14:useLocalDpi xmlns:a14="http://schemas.microsoft.com/office/drawing/2010/main" val="0"/>
              </a:ext>
            </a:extLst>
          </a:blip>
          <a:srcRect l="17606" t="2366" r="17232" b="18309"/>
          <a:stretch/>
        </p:blipFill>
        <p:spPr>
          <a:xfrm>
            <a:off x="2736607" y="3530215"/>
            <a:ext cx="348684" cy="424467"/>
          </a:xfrm>
          <a:prstGeom prst="rect">
            <a:avLst/>
          </a:prstGeom>
        </p:spPr>
      </p:pic>
      <p:pic>
        <p:nvPicPr>
          <p:cNvPr id="94" name="Picture 11" descr="A picture containing shape&#10;&#10;Description automatically generated">
            <a:extLst>
              <a:ext uri="{FF2B5EF4-FFF2-40B4-BE49-F238E27FC236}">
                <a16:creationId xmlns:a16="http://schemas.microsoft.com/office/drawing/2014/main" id="{25561E29-B372-4EF7-BCF9-8120B933F79C}"/>
              </a:ext>
            </a:extLst>
          </p:cNvPr>
          <p:cNvPicPr>
            <a:picLocks noChangeAspect="1"/>
          </p:cNvPicPr>
          <p:nvPr/>
        </p:nvPicPr>
        <p:blipFill rotWithShape="1">
          <a:blip r:embed="rId6"/>
          <a:srcRect t="-178" r="-1351" b="14542"/>
          <a:stretch/>
        </p:blipFill>
        <p:spPr>
          <a:xfrm>
            <a:off x="4514718" y="4482068"/>
            <a:ext cx="446028" cy="389363"/>
          </a:xfrm>
          <a:prstGeom prst="rect">
            <a:avLst/>
          </a:prstGeom>
        </p:spPr>
      </p:pic>
      <p:sp>
        <p:nvSpPr>
          <p:cNvPr id="72" name="Cross 71">
            <a:extLst>
              <a:ext uri="{FF2B5EF4-FFF2-40B4-BE49-F238E27FC236}">
                <a16:creationId xmlns:a16="http://schemas.microsoft.com/office/drawing/2014/main" id="{24CBFE79-0CA0-4991-A122-23609A6411F7}"/>
              </a:ext>
            </a:extLst>
          </p:cNvPr>
          <p:cNvSpPr/>
          <p:nvPr/>
        </p:nvSpPr>
        <p:spPr>
          <a:xfrm rot="2749312">
            <a:off x="6416739" y="1084221"/>
            <a:ext cx="508680" cy="510612"/>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pic>
        <p:nvPicPr>
          <p:cNvPr id="79" name="Picture 78" descr="A picture containing shape&#10;&#10;Description automatically generated">
            <a:extLst>
              <a:ext uri="{FF2B5EF4-FFF2-40B4-BE49-F238E27FC236}">
                <a16:creationId xmlns:a16="http://schemas.microsoft.com/office/drawing/2014/main" id="{2ADE393B-8BE9-4533-BD78-28446B875111}"/>
              </a:ext>
            </a:extLst>
          </p:cNvPr>
          <p:cNvPicPr>
            <a:picLocks noChangeAspect="1"/>
          </p:cNvPicPr>
          <p:nvPr/>
        </p:nvPicPr>
        <p:blipFill rotWithShape="1">
          <a:blip r:embed="rId11">
            <a:extLst>
              <a:ext uri="{28A0092B-C50C-407E-A947-70E740481C1C}">
                <a14:useLocalDpi xmlns:a14="http://schemas.microsoft.com/office/drawing/2010/main" val="0"/>
              </a:ext>
            </a:extLst>
          </a:blip>
          <a:srcRect l="17606" t="2366" r="17232" b="18309"/>
          <a:stretch/>
        </p:blipFill>
        <p:spPr>
          <a:xfrm>
            <a:off x="1018396" y="4463648"/>
            <a:ext cx="348684" cy="424467"/>
          </a:xfrm>
          <a:prstGeom prst="rect">
            <a:avLst/>
          </a:prstGeom>
        </p:spPr>
      </p:pic>
      <p:pic>
        <p:nvPicPr>
          <p:cNvPr id="91" name="Picture 6" descr="A picture containing shape&#10;&#10;Description automatically generated">
            <a:extLst>
              <a:ext uri="{FF2B5EF4-FFF2-40B4-BE49-F238E27FC236}">
                <a16:creationId xmlns:a16="http://schemas.microsoft.com/office/drawing/2014/main" id="{39CF9A16-F528-4CE3-8222-AC321890BEB2}"/>
              </a:ext>
            </a:extLst>
          </p:cNvPr>
          <p:cNvPicPr>
            <a:picLocks noChangeAspect="1"/>
          </p:cNvPicPr>
          <p:nvPr/>
        </p:nvPicPr>
        <p:blipFill rotWithShape="1">
          <a:blip r:embed="rId3"/>
          <a:srcRect t="-406" r="435" b="19862"/>
          <a:stretch/>
        </p:blipFill>
        <p:spPr>
          <a:xfrm>
            <a:off x="902765" y="1801158"/>
            <a:ext cx="623324" cy="518107"/>
          </a:xfrm>
          <a:prstGeom prst="rect">
            <a:avLst/>
          </a:prstGeom>
        </p:spPr>
      </p:pic>
      <p:pic>
        <p:nvPicPr>
          <p:cNvPr id="95" name="Picture 6" descr="A picture containing shape&#10;&#10;Description automatically generated">
            <a:extLst>
              <a:ext uri="{FF2B5EF4-FFF2-40B4-BE49-F238E27FC236}">
                <a16:creationId xmlns:a16="http://schemas.microsoft.com/office/drawing/2014/main" id="{3F39122A-024D-4C11-B5D0-A79396F1923C}"/>
              </a:ext>
            </a:extLst>
          </p:cNvPr>
          <p:cNvPicPr>
            <a:picLocks noChangeAspect="1"/>
          </p:cNvPicPr>
          <p:nvPr/>
        </p:nvPicPr>
        <p:blipFill rotWithShape="1">
          <a:blip r:embed="rId3"/>
          <a:srcRect t="-406" r="435" b="19862"/>
          <a:stretch/>
        </p:blipFill>
        <p:spPr>
          <a:xfrm>
            <a:off x="896096" y="2626410"/>
            <a:ext cx="623324" cy="518107"/>
          </a:xfrm>
          <a:prstGeom prst="rect">
            <a:avLst/>
          </a:prstGeom>
        </p:spPr>
      </p:pic>
      <p:pic>
        <p:nvPicPr>
          <p:cNvPr id="96" name="Picture 6" descr="A picture containing shape&#10;&#10;Description automatically generated">
            <a:extLst>
              <a:ext uri="{FF2B5EF4-FFF2-40B4-BE49-F238E27FC236}">
                <a16:creationId xmlns:a16="http://schemas.microsoft.com/office/drawing/2014/main" id="{DD367739-1BCC-44D4-B8DA-CB7AC852A8F8}"/>
              </a:ext>
            </a:extLst>
          </p:cNvPr>
          <p:cNvPicPr>
            <a:picLocks noChangeAspect="1"/>
          </p:cNvPicPr>
          <p:nvPr/>
        </p:nvPicPr>
        <p:blipFill rotWithShape="1">
          <a:blip r:embed="rId3"/>
          <a:srcRect t="-406" r="435" b="19862"/>
          <a:stretch/>
        </p:blipFill>
        <p:spPr>
          <a:xfrm>
            <a:off x="902765" y="3519193"/>
            <a:ext cx="623324" cy="518107"/>
          </a:xfrm>
          <a:prstGeom prst="rect">
            <a:avLst/>
          </a:prstGeom>
        </p:spPr>
      </p:pic>
    </p:spTree>
    <p:extLst>
      <p:ext uri="{BB962C8B-B14F-4D97-AF65-F5344CB8AC3E}">
        <p14:creationId xmlns:p14="http://schemas.microsoft.com/office/powerpoint/2010/main" val="2369147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A1FCE8-0C9C-44BE-983A-4B16218B8041}"/>
              </a:ext>
            </a:extLst>
          </p:cNvPr>
          <p:cNvSpPr>
            <a:spLocks noGrp="1"/>
          </p:cNvSpPr>
          <p:nvPr>
            <p:ph type="subTitle" idx="1"/>
          </p:nvPr>
        </p:nvSpPr>
        <p:spPr>
          <a:xfrm>
            <a:off x="0" y="0"/>
            <a:ext cx="9144000" cy="830263"/>
          </a:xfrm>
        </p:spPr>
        <p:txBody>
          <a:bodyPr rtlCol="0">
            <a:normAutofit fontScale="62500" lnSpcReduction="20000"/>
          </a:bodyPr>
          <a:lstStyle/>
          <a:p>
            <a:pPr algn="l" eaLnBrk="1" fontAlgn="auto" hangingPunct="1">
              <a:spcAft>
                <a:spcPts val="0"/>
              </a:spcAft>
              <a:defRPr/>
            </a:pPr>
            <a:r>
              <a:rPr lang="en-GB" b="1">
                <a:solidFill>
                  <a:srgbClr val="00AF41"/>
                </a:solidFill>
                <a:latin typeface="Arial"/>
                <a:cs typeface="Arial"/>
              </a:rPr>
              <a:t>Example 5 –  Fruit, nut and vegetable products of Chapters 7 (Edible vegetables and certain roots and tubers) and 8 (Edible fruit and nuts; </a:t>
            </a:r>
            <a:r>
              <a:rPr lang="en-GB" b="1" dirty="0">
                <a:solidFill>
                  <a:srgbClr val="00AF41"/>
                </a:solidFill>
                <a:latin typeface="Arial"/>
                <a:cs typeface="Arial"/>
              </a:rPr>
              <a:t>peel of citrus fruit or melons)</a:t>
            </a:r>
            <a:endParaRPr lang="en-US" dirty="0">
              <a:latin typeface="Arial"/>
              <a:cs typeface="Arial"/>
            </a:endParaRPr>
          </a:p>
          <a:p>
            <a:pPr algn="l" eaLnBrk="1" fontAlgn="auto" hangingPunct="1">
              <a:defRPr/>
            </a:pPr>
            <a:r>
              <a:rPr lang="en-GB" dirty="0">
                <a:solidFill>
                  <a:srgbClr val="00AF41"/>
                </a:solidFill>
                <a:latin typeface="Arial"/>
                <a:cs typeface="Arial"/>
              </a:rPr>
              <a:t>The rule for these chapters is wholly obtained which means that all vegetables and fruit must be grown and harvested in the UK. Bilateral cumulation would allow the use of EU content if processing goes beyond insufficient. </a:t>
            </a:r>
            <a:r>
              <a:rPr lang="en-GB" dirty="0">
                <a:solidFill>
                  <a:srgbClr val="00AF41"/>
                </a:solidFill>
                <a:latin typeface="Arial"/>
                <a:ea typeface="+mn-lt"/>
                <a:cs typeface="Arial"/>
              </a:rPr>
              <a:t>The rule for Chapter 8 also states that non-originating sugar cannot exceed 20% of the weight of your final product.</a:t>
            </a:r>
            <a:endParaRPr lang="en-GB" dirty="0">
              <a:latin typeface="Arial"/>
              <a:ea typeface="+mn-lt"/>
              <a:cs typeface="Arial"/>
            </a:endParaRPr>
          </a:p>
          <a:p>
            <a:pPr algn="l">
              <a:spcAft>
                <a:spcPts val="0"/>
              </a:spcAft>
              <a:defRPr/>
            </a:pPr>
            <a:endParaRPr lang="en-GB">
              <a:solidFill>
                <a:srgbClr val="00AF41"/>
              </a:solidFill>
              <a:latin typeface="Arial" panose="020B0604020202020204" pitchFamily="34" charset="0"/>
              <a:cs typeface="Arial" panose="020B0604020202020204" pitchFamily="34" charset="0"/>
            </a:endParaRPr>
          </a:p>
        </p:txBody>
      </p:sp>
      <p:sp>
        <p:nvSpPr>
          <p:cNvPr id="72" name="L-Shape 3">
            <a:extLst>
              <a:ext uri="{FF2B5EF4-FFF2-40B4-BE49-F238E27FC236}">
                <a16:creationId xmlns:a16="http://schemas.microsoft.com/office/drawing/2014/main" id="{C091B04F-D299-4940-AA6F-44DB775F98C5}"/>
              </a:ext>
            </a:extLst>
          </p:cNvPr>
          <p:cNvSpPr/>
          <p:nvPr/>
        </p:nvSpPr>
        <p:spPr>
          <a:xfrm rot="10800000">
            <a:off x="6071315" y="787398"/>
            <a:ext cx="2989263" cy="4270375"/>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srgbClr val="FFFF00"/>
              </a:solidFill>
              <a:latin typeface="Arial" panose="020B0604020202020204" pitchFamily="34" charset="0"/>
              <a:cs typeface="Arial" panose="020B0604020202020204" pitchFamily="34" charset="0"/>
            </a:endParaRPr>
          </a:p>
        </p:txBody>
      </p:sp>
      <p:sp>
        <p:nvSpPr>
          <p:cNvPr id="73" name="L-Shape 4">
            <a:extLst>
              <a:ext uri="{FF2B5EF4-FFF2-40B4-BE49-F238E27FC236}">
                <a16:creationId xmlns:a16="http://schemas.microsoft.com/office/drawing/2014/main" id="{20F5C0E2-7930-4421-BB56-05AF24F1B66C}"/>
              </a:ext>
            </a:extLst>
          </p:cNvPr>
          <p:cNvSpPr/>
          <p:nvPr/>
        </p:nvSpPr>
        <p:spPr>
          <a:xfrm rot="10800000">
            <a:off x="1724025" y="787397"/>
            <a:ext cx="4351338" cy="4270373"/>
          </a:xfrm>
          <a:prstGeom prst="rect">
            <a:avLst/>
          </a:prstGeom>
          <a:solidFill>
            <a:srgbClr val="4472C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4" name="L-Shape 6">
            <a:extLst>
              <a:ext uri="{FF2B5EF4-FFF2-40B4-BE49-F238E27FC236}">
                <a16:creationId xmlns:a16="http://schemas.microsoft.com/office/drawing/2014/main" id="{DE532004-E52C-4F23-8289-DB63A16C5ED5}"/>
              </a:ext>
            </a:extLst>
          </p:cNvPr>
          <p:cNvSpPr/>
          <p:nvPr/>
        </p:nvSpPr>
        <p:spPr>
          <a:xfrm>
            <a:off x="61913" y="787400"/>
            <a:ext cx="1704975" cy="4270375"/>
          </a:xfrm>
          <a:prstGeom prst="rect">
            <a:avLst/>
          </a:prstGeom>
          <a:solidFill>
            <a:srgbClr val="F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75" name="Straight Connector 74">
            <a:extLst>
              <a:ext uri="{FF2B5EF4-FFF2-40B4-BE49-F238E27FC236}">
                <a16:creationId xmlns:a16="http://schemas.microsoft.com/office/drawing/2014/main" id="{43BD39F4-34E9-4D93-B0C8-761A2454B61D}"/>
              </a:ext>
            </a:extLst>
          </p:cNvPr>
          <p:cNvCxnSpPr>
            <a:cxnSpLocks/>
          </p:cNvCxnSpPr>
          <p:nvPr/>
        </p:nvCxnSpPr>
        <p:spPr>
          <a:xfrm>
            <a:off x="1762125" y="787400"/>
            <a:ext cx="14288" cy="4262438"/>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Straight Connector 77">
            <a:extLst>
              <a:ext uri="{FF2B5EF4-FFF2-40B4-BE49-F238E27FC236}">
                <a16:creationId xmlns:a16="http://schemas.microsoft.com/office/drawing/2014/main" id="{92C48501-C15A-4F81-B456-1CFF513DEE8E}"/>
              </a:ext>
            </a:extLst>
          </p:cNvPr>
          <p:cNvCxnSpPr>
            <a:cxnSpLocks/>
          </p:cNvCxnSpPr>
          <p:nvPr/>
        </p:nvCxnSpPr>
        <p:spPr>
          <a:xfrm>
            <a:off x="6061075" y="787400"/>
            <a:ext cx="6350" cy="4270375"/>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9" name="TextBox 78">
            <a:extLst>
              <a:ext uri="{FF2B5EF4-FFF2-40B4-BE49-F238E27FC236}">
                <a16:creationId xmlns:a16="http://schemas.microsoft.com/office/drawing/2014/main" id="{E73E57B8-D071-4372-BED9-E067009B675C}"/>
              </a:ext>
            </a:extLst>
          </p:cNvPr>
          <p:cNvSpPr txBox="1"/>
          <p:nvPr/>
        </p:nvSpPr>
        <p:spPr>
          <a:xfrm>
            <a:off x="3216221" y="732362"/>
            <a:ext cx="1366943" cy="253916"/>
          </a:xfrm>
          <a:prstGeom prst="rect">
            <a:avLst/>
          </a:prstGeom>
          <a:noFill/>
        </p:spPr>
        <p:txBody>
          <a:bodyPr wrap="square">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UK Processing</a:t>
            </a:r>
          </a:p>
        </p:txBody>
      </p:sp>
      <p:sp>
        <p:nvSpPr>
          <p:cNvPr id="80" name="TextBox 79">
            <a:extLst>
              <a:ext uri="{FF2B5EF4-FFF2-40B4-BE49-F238E27FC236}">
                <a16:creationId xmlns:a16="http://schemas.microsoft.com/office/drawing/2014/main" id="{DE71C7F5-571F-490F-9374-F84E6BF5AB5A}"/>
              </a:ext>
            </a:extLst>
          </p:cNvPr>
          <p:cNvSpPr txBox="1"/>
          <p:nvPr/>
        </p:nvSpPr>
        <p:spPr>
          <a:xfrm>
            <a:off x="406544" y="740925"/>
            <a:ext cx="1592263" cy="253916"/>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1050" b="1">
                <a:latin typeface="Arial" panose="020B0604020202020204" pitchFamily="34" charset="0"/>
              </a:rPr>
              <a:t>Ingredients</a:t>
            </a:r>
          </a:p>
        </p:txBody>
      </p:sp>
      <p:cxnSp>
        <p:nvCxnSpPr>
          <p:cNvPr id="84" name="Straight Connector 83">
            <a:extLst>
              <a:ext uri="{FF2B5EF4-FFF2-40B4-BE49-F238E27FC236}">
                <a16:creationId xmlns:a16="http://schemas.microsoft.com/office/drawing/2014/main" id="{00C8BA41-F21A-4D59-823E-D06AC6A80F2C}"/>
              </a:ext>
            </a:extLst>
          </p:cNvPr>
          <p:cNvCxnSpPr>
            <a:cxnSpLocks/>
          </p:cNvCxnSpPr>
          <p:nvPr/>
        </p:nvCxnSpPr>
        <p:spPr>
          <a:xfrm>
            <a:off x="62291" y="1951856"/>
            <a:ext cx="8972550" cy="11113"/>
          </a:xfrm>
          <a:prstGeom prst="line">
            <a:avLst/>
          </a:prstGeom>
          <a:ln w="38100"/>
        </p:spPr>
        <p:style>
          <a:lnRef idx="1">
            <a:schemeClr val="dk1"/>
          </a:lnRef>
          <a:fillRef idx="0">
            <a:schemeClr val="dk1"/>
          </a:fillRef>
          <a:effectRef idx="0">
            <a:schemeClr val="dk1"/>
          </a:effectRef>
          <a:fontRef idx="minor">
            <a:schemeClr val="tx1"/>
          </a:fontRef>
        </p:style>
      </p:cxnSp>
      <p:pic>
        <p:nvPicPr>
          <p:cNvPr id="86" name="Graphic 24" descr="Checkmark">
            <a:extLst>
              <a:ext uri="{FF2B5EF4-FFF2-40B4-BE49-F238E27FC236}">
                <a16:creationId xmlns:a16="http://schemas.microsoft.com/office/drawing/2014/main" id="{2F063AED-7B22-4FCD-9E25-CE08DFD4D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954" y="1093678"/>
            <a:ext cx="649543" cy="66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Box 86">
            <a:extLst>
              <a:ext uri="{FF2B5EF4-FFF2-40B4-BE49-F238E27FC236}">
                <a16:creationId xmlns:a16="http://schemas.microsoft.com/office/drawing/2014/main" id="{234259A2-307E-4AFE-8835-A3B4036030DC}"/>
              </a:ext>
            </a:extLst>
          </p:cNvPr>
          <p:cNvSpPr txBox="1"/>
          <p:nvPr/>
        </p:nvSpPr>
        <p:spPr>
          <a:xfrm>
            <a:off x="6448234" y="744442"/>
            <a:ext cx="2549525" cy="253916"/>
          </a:xfrm>
          <a:prstGeom prst="rect">
            <a:avLst/>
          </a:prstGeom>
          <a:noFill/>
        </p:spPr>
        <p:txBody>
          <a:bodyPr>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Sufficient Processing? (PSR)</a:t>
            </a:r>
          </a:p>
        </p:txBody>
      </p:sp>
      <p:cxnSp>
        <p:nvCxnSpPr>
          <p:cNvPr id="24" name="Straight Connector 23">
            <a:extLst>
              <a:ext uri="{FF2B5EF4-FFF2-40B4-BE49-F238E27FC236}">
                <a16:creationId xmlns:a16="http://schemas.microsoft.com/office/drawing/2014/main" id="{E07A3BA8-4193-4810-887D-02F7C9D30A2A}"/>
              </a:ext>
            </a:extLst>
          </p:cNvPr>
          <p:cNvCxnSpPr>
            <a:cxnSpLocks/>
          </p:cNvCxnSpPr>
          <p:nvPr/>
        </p:nvCxnSpPr>
        <p:spPr>
          <a:xfrm>
            <a:off x="63502" y="3088362"/>
            <a:ext cx="8972550" cy="11113"/>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E84ED45-3D59-4A1C-81E5-D62BAAD7FFF8}"/>
              </a:ext>
            </a:extLst>
          </p:cNvPr>
          <p:cNvCxnSpPr>
            <a:cxnSpLocks/>
          </p:cNvCxnSpPr>
          <p:nvPr/>
        </p:nvCxnSpPr>
        <p:spPr>
          <a:xfrm>
            <a:off x="64712" y="4211879"/>
            <a:ext cx="8972550" cy="11113"/>
          </a:xfrm>
          <a:prstGeom prst="line">
            <a:avLst/>
          </a:prstGeom>
          <a:ln w="38100"/>
        </p:spPr>
        <p:style>
          <a:lnRef idx="1">
            <a:schemeClr val="dk1"/>
          </a:lnRef>
          <a:fillRef idx="0">
            <a:schemeClr val="dk1"/>
          </a:fillRef>
          <a:effectRef idx="0">
            <a:schemeClr val="dk1"/>
          </a:effectRef>
          <a:fontRef idx="minor">
            <a:schemeClr val="tx1"/>
          </a:fontRef>
        </p:style>
      </p:cxnSp>
      <p:pic>
        <p:nvPicPr>
          <p:cNvPr id="4" name="Picture 4" descr="A picture containing shape&#10;&#10;Description automatically generated">
            <a:extLst>
              <a:ext uri="{FF2B5EF4-FFF2-40B4-BE49-F238E27FC236}">
                <a16:creationId xmlns:a16="http://schemas.microsoft.com/office/drawing/2014/main" id="{D5B16332-F152-4EBC-A3DA-E7D0512E9E09}"/>
              </a:ext>
            </a:extLst>
          </p:cNvPr>
          <p:cNvPicPr>
            <a:picLocks noChangeAspect="1"/>
          </p:cNvPicPr>
          <p:nvPr/>
        </p:nvPicPr>
        <p:blipFill rotWithShape="1">
          <a:blip r:embed="rId3"/>
          <a:srcRect r="-1887" b="14633"/>
          <a:stretch/>
        </p:blipFill>
        <p:spPr>
          <a:xfrm>
            <a:off x="971715" y="1202575"/>
            <a:ext cx="509082" cy="421983"/>
          </a:xfrm>
          <a:prstGeom prst="rect">
            <a:avLst/>
          </a:prstGeom>
        </p:spPr>
      </p:pic>
      <p:sp>
        <p:nvSpPr>
          <p:cNvPr id="5" name="TextBox 4">
            <a:extLst>
              <a:ext uri="{FF2B5EF4-FFF2-40B4-BE49-F238E27FC236}">
                <a16:creationId xmlns:a16="http://schemas.microsoft.com/office/drawing/2014/main" id="{16D56D1B-FC68-4293-8567-C9C6429F2FF9}"/>
              </a:ext>
            </a:extLst>
          </p:cNvPr>
          <p:cNvSpPr txBox="1"/>
          <p:nvPr/>
        </p:nvSpPr>
        <p:spPr>
          <a:xfrm>
            <a:off x="48708" y="1070749"/>
            <a:ext cx="1003594" cy="738664"/>
          </a:xfrm>
          <a:prstGeom prst="rect">
            <a:avLst/>
          </a:prstGeom>
          <a:noFill/>
        </p:spPr>
        <p:txBody>
          <a:bodyPr wrap="square" lIns="91440" tIns="45720" rIns="91440" bIns="45720" rtlCol="0" anchor="t">
            <a:spAutoFit/>
          </a:bodyPr>
          <a:lstStyle/>
          <a:p>
            <a:pPr algn="ctr"/>
            <a:r>
              <a:rPr lang="en-GB" sz="1050">
                <a:latin typeface="Arial" panose="020B0604020202020204" pitchFamily="34" charset="0"/>
              </a:rPr>
              <a:t>Mixed vegetables</a:t>
            </a:r>
            <a:endParaRPr lang="en-US">
              <a:latin typeface="Arial" panose="020B0604020202020204" pitchFamily="34" charset="0"/>
            </a:endParaRPr>
          </a:p>
          <a:p>
            <a:pPr algn="ctr"/>
            <a:r>
              <a:rPr lang="en-GB" sz="1050">
                <a:latin typeface="Arial" panose="020B0604020202020204" pitchFamily="34" charset="0"/>
              </a:rPr>
              <a:t> from the UK and EU</a:t>
            </a:r>
          </a:p>
        </p:txBody>
      </p:sp>
      <p:pic>
        <p:nvPicPr>
          <p:cNvPr id="6" name="Picture 6" descr="A picture containing shape&#10;&#10;Description automatically generated">
            <a:extLst>
              <a:ext uri="{FF2B5EF4-FFF2-40B4-BE49-F238E27FC236}">
                <a16:creationId xmlns:a16="http://schemas.microsoft.com/office/drawing/2014/main" id="{BCBA06F5-C631-447B-AAEF-B0487161A773}"/>
              </a:ext>
            </a:extLst>
          </p:cNvPr>
          <p:cNvPicPr>
            <a:picLocks noChangeAspect="1"/>
          </p:cNvPicPr>
          <p:nvPr/>
        </p:nvPicPr>
        <p:blipFill rotWithShape="1">
          <a:blip r:embed="rId4"/>
          <a:srcRect l="18203" t="7023" r="17144" b="20829"/>
          <a:stretch/>
        </p:blipFill>
        <p:spPr>
          <a:xfrm>
            <a:off x="1006581" y="2291317"/>
            <a:ext cx="422744" cy="485490"/>
          </a:xfrm>
          <a:prstGeom prst="rect">
            <a:avLst/>
          </a:prstGeom>
        </p:spPr>
      </p:pic>
      <p:sp>
        <p:nvSpPr>
          <p:cNvPr id="31" name="TextBox 30">
            <a:extLst>
              <a:ext uri="{FF2B5EF4-FFF2-40B4-BE49-F238E27FC236}">
                <a16:creationId xmlns:a16="http://schemas.microsoft.com/office/drawing/2014/main" id="{B97771E9-4878-44DE-961E-3188926BD4FC}"/>
              </a:ext>
            </a:extLst>
          </p:cNvPr>
          <p:cNvSpPr txBox="1"/>
          <p:nvPr/>
        </p:nvSpPr>
        <p:spPr>
          <a:xfrm>
            <a:off x="147800" y="2183192"/>
            <a:ext cx="843939" cy="738664"/>
          </a:xfrm>
          <a:prstGeom prst="rect">
            <a:avLst/>
          </a:prstGeom>
          <a:noFill/>
        </p:spPr>
        <p:txBody>
          <a:bodyPr wrap="square" lIns="91440" tIns="45720" rIns="91440" bIns="45720" rtlCol="0" anchor="t">
            <a:spAutoFit/>
          </a:bodyPr>
          <a:lstStyle/>
          <a:p>
            <a:pPr algn="ctr"/>
            <a:r>
              <a:rPr lang="en-GB" sz="1050">
                <a:latin typeface="Arial" panose="020B0604020202020204" pitchFamily="34" charset="0"/>
              </a:rPr>
              <a:t>Vegetable seeds from outside UK or EU</a:t>
            </a:r>
          </a:p>
        </p:txBody>
      </p:sp>
      <p:sp>
        <p:nvSpPr>
          <p:cNvPr id="32" name="TextBox 31">
            <a:extLst>
              <a:ext uri="{FF2B5EF4-FFF2-40B4-BE49-F238E27FC236}">
                <a16:creationId xmlns:a16="http://schemas.microsoft.com/office/drawing/2014/main" id="{5FCB7A32-B1FC-41F6-9F62-ADF4388BA038}"/>
              </a:ext>
            </a:extLst>
          </p:cNvPr>
          <p:cNvSpPr txBox="1"/>
          <p:nvPr/>
        </p:nvSpPr>
        <p:spPr>
          <a:xfrm>
            <a:off x="2570510" y="2717333"/>
            <a:ext cx="2826570" cy="253916"/>
          </a:xfrm>
          <a:prstGeom prst="rect">
            <a:avLst/>
          </a:prstGeom>
          <a:noFill/>
        </p:spPr>
        <p:txBody>
          <a:bodyPr wrap="square" lIns="91440" tIns="45720" rIns="91440" bIns="45720" rtlCol="0" anchor="t">
            <a:spAutoFit/>
          </a:bodyPr>
          <a:lstStyle/>
          <a:p>
            <a:pPr algn="ctr"/>
            <a:r>
              <a:rPr lang="en-GB" sz="1050" dirty="0">
                <a:latin typeface="Arial"/>
                <a:cs typeface="Arial"/>
              </a:rPr>
              <a:t>Vegetables are grown and harvested in UK</a:t>
            </a:r>
            <a:endParaRPr lang="en-US" dirty="0">
              <a:latin typeface="Arial" panose="020B0604020202020204" pitchFamily="34" charset="0"/>
            </a:endParaRPr>
          </a:p>
        </p:txBody>
      </p:sp>
      <p:sp>
        <p:nvSpPr>
          <p:cNvPr id="33" name="TextBox 32">
            <a:extLst>
              <a:ext uri="{FF2B5EF4-FFF2-40B4-BE49-F238E27FC236}">
                <a16:creationId xmlns:a16="http://schemas.microsoft.com/office/drawing/2014/main" id="{3CBB8A0E-6B50-4FF2-B726-FF3DFE56E881}"/>
              </a:ext>
            </a:extLst>
          </p:cNvPr>
          <p:cNvSpPr txBox="1"/>
          <p:nvPr/>
        </p:nvSpPr>
        <p:spPr>
          <a:xfrm>
            <a:off x="7094308" y="2043813"/>
            <a:ext cx="1880326" cy="900246"/>
          </a:xfrm>
          <a:prstGeom prst="rect">
            <a:avLst/>
          </a:prstGeom>
          <a:noFill/>
        </p:spPr>
        <p:txBody>
          <a:bodyPr wrap="square" lIns="91440" tIns="45720" rIns="91440" bIns="45720" rtlCol="0" anchor="t">
            <a:spAutoFit/>
          </a:bodyPr>
          <a:lstStyle/>
          <a:p>
            <a:pPr algn="ctr"/>
            <a:endParaRPr lang="en-GB" sz="1050" dirty="0">
              <a:latin typeface="Arial"/>
              <a:cs typeface="Arial"/>
            </a:endParaRPr>
          </a:p>
          <a:p>
            <a:pPr algn="ctr"/>
            <a:r>
              <a:rPr lang="en-GB" sz="1050" dirty="0">
                <a:latin typeface="Arial"/>
                <a:cs typeface="Arial"/>
              </a:rPr>
              <a:t>Vegetables produced from imported seeds, bulbs, cuttings etc. can be considered wholly obtained</a:t>
            </a:r>
            <a:endParaRPr lang="en-GB" dirty="0">
              <a:latin typeface="Arial"/>
              <a:cs typeface="Arial"/>
            </a:endParaRPr>
          </a:p>
        </p:txBody>
      </p:sp>
      <p:pic>
        <p:nvPicPr>
          <p:cNvPr id="7" name="Picture 7" descr="A picture containing shape&#10;&#10;Description automatically generated">
            <a:extLst>
              <a:ext uri="{FF2B5EF4-FFF2-40B4-BE49-F238E27FC236}">
                <a16:creationId xmlns:a16="http://schemas.microsoft.com/office/drawing/2014/main" id="{B642450D-6598-4E02-BF07-AB1962F13217}"/>
              </a:ext>
            </a:extLst>
          </p:cNvPr>
          <p:cNvPicPr>
            <a:picLocks noChangeAspect="1"/>
          </p:cNvPicPr>
          <p:nvPr/>
        </p:nvPicPr>
        <p:blipFill rotWithShape="1">
          <a:blip r:embed="rId5"/>
          <a:srcRect l="14657" t="8629" r="14019" b="23404"/>
          <a:stretch/>
        </p:blipFill>
        <p:spPr>
          <a:xfrm>
            <a:off x="3534796" y="2100610"/>
            <a:ext cx="618724" cy="572107"/>
          </a:xfrm>
          <a:prstGeom prst="rect">
            <a:avLst/>
          </a:prstGeom>
        </p:spPr>
      </p:pic>
      <p:sp>
        <p:nvSpPr>
          <p:cNvPr id="35" name="TextBox 34">
            <a:extLst>
              <a:ext uri="{FF2B5EF4-FFF2-40B4-BE49-F238E27FC236}">
                <a16:creationId xmlns:a16="http://schemas.microsoft.com/office/drawing/2014/main" id="{1C5C2B85-3A72-4A11-8E18-737CCA56D730}"/>
              </a:ext>
            </a:extLst>
          </p:cNvPr>
          <p:cNvSpPr txBox="1"/>
          <p:nvPr/>
        </p:nvSpPr>
        <p:spPr>
          <a:xfrm>
            <a:off x="2367760" y="1225472"/>
            <a:ext cx="2020174" cy="738664"/>
          </a:xfrm>
          <a:prstGeom prst="rect">
            <a:avLst/>
          </a:prstGeom>
          <a:noFill/>
        </p:spPr>
        <p:txBody>
          <a:bodyPr wrap="square" lIns="91440" tIns="45720" rIns="91440" bIns="45720" rtlCol="0" anchor="t">
            <a:spAutoFit/>
          </a:bodyPr>
          <a:lstStyle/>
          <a:p>
            <a:pPr algn="ctr"/>
            <a:r>
              <a:rPr lang="en-GB" sz="1050" dirty="0">
                <a:latin typeface="Arial"/>
                <a:cs typeface="Arial"/>
              </a:rPr>
              <a:t>Vegetables are diced, mixed and packaged with machinery installed for that specific purpose </a:t>
            </a:r>
            <a:endParaRPr lang="en-GB" sz="1050" dirty="0">
              <a:latin typeface="Arial" panose="020B0604020202020204" pitchFamily="34" charset="0"/>
            </a:endParaRPr>
          </a:p>
        </p:txBody>
      </p:sp>
      <p:sp>
        <p:nvSpPr>
          <p:cNvPr id="36" name="TextBox 35">
            <a:extLst>
              <a:ext uri="{FF2B5EF4-FFF2-40B4-BE49-F238E27FC236}">
                <a16:creationId xmlns:a16="http://schemas.microsoft.com/office/drawing/2014/main" id="{2A689751-E0C9-40B6-8B43-11614732563A}"/>
              </a:ext>
            </a:extLst>
          </p:cNvPr>
          <p:cNvSpPr txBox="1"/>
          <p:nvPr/>
        </p:nvSpPr>
        <p:spPr>
          <a:xfrm>
            <a:off x="6940074" y="999374"/>
            <a:ext cx="2243885" cy="553998"/>
          </a:xfrm>
          <a:prstGeom prst="rect">
            <a:avLst/>
          </a:prstGeom>
          <a:noFill/>
        </p:spPr>
        <p:txBody>
          <a:bodyPr wrap="square" lIns="91440" tIns="45720" rIns="91440" bIns="45720" rtlCol="0" anchor="t">
            <a:spAutoFit/>
          </a:bodyPr>
          <a:lstStyle/>
          <a:p>
            <a:pPr algn="ctr"/>
            <a:r>
              <a:rPr lang="en-GB" sz="1000">
                <a:latin typeface="Arial"/>
                <a:cs typeface="Arial"/>
              </a:rPr>
              <a:t>Bilateral cumulation with the EU applies </a:t>
            </a:r>
            <a:r>
              <a:rPr lang="en-GB" sz="1000" dirty="0">
                <a:latin typeface="Arial"/>
                <a:cs typeface="Arial"/>
              </a:rPr>
              <a:t>as automated processing </a:t>
            </a:r>
            <a:r>
              <a:rPr lang="en-GB" sz="1000">
                <a:latin typeface="Arial"/>
                <a:cs typeface="Arial"/>
              </a:rPr>
              <a:t>goes beyond insufficient. </a:t>
            </a:r>
            <a:endParaRPr lang="en-GB" sz="1000">
              <a:latin typeface="Arial"/>
            </a:endParaRPr>
          </a:p>
        </p:txBody>
      </p:sp>
      <p:pic>
        <p:nvPicPr>
          <p:cNvPr id="9" name="Picture 9" descr="A picture containing shape&#10;&#10;Description automatically generated">
            <a:extLst>
              <a:ext uri="{FF2B5EF4-FFF2-40B4-BE49-F238E27FC236}">
                <a16:creationId xmlns:a16="http://schemas.microsoft.com/office/drawing/2014/main" id="{8C8FB1E5-AAA3-4AF2-A543-002692DACF99}"/>
              </a:ext>
            </a:extLst>
          </p:cNvPr>
          <p:cNvPicPr>
            <a:picLocks noChangeAspect="1"/>
          </p:cNvPicPr>
          <p:nvPr/>
        </p:nvPicPr>
        <p:blipFill rotWithShape="1">
          <a:blip r:embed="rId6"/>
          <a:srcRect l="8747" t="7023" r="12293" b="20774"/>
          <a:stretch/>
        </p:blipFill>
        <p:spPr>
          <a:xfrm>
            <a:off x="903497" y="3378654"/>
            <a:ext cx="535956" cy="493478"/>
          </a:xfrm>
          <a:prstGeom prst="rect">
            <a:avLst/>
          </a:prstGeom>
        </p:spPr>
      </p:pic>
      <p:sp>
        <p:nvSpPr>
          <p:cNvPr id="39" name="TextBox 38">
            <a:extLst>
              <a:ext uri="{FF2B5EF4-FFF2-40B4-BE49-F238E27FC236}">
                <a16:creationId xmlns:a16="http://schemas.microsoft.com/office/drawing/2014/main" id="{30F34BB0-34CF-48CD-8687-B5FFFE33F97B}"/>
              </a:ext>
            </a:extLst>
          </p:cNvPr>
          <p:cNvSpPr txBox="1"/>
          <p:nvPr/>
        </p:nvSpPr>
        <p:spPr>
          <a:xfrm>
            <a:off x="113373" y="3224922"/>
            <a:ext cx="890221" cy="900246"/>
          </a:xfrm>
          <a:prstGeom prst="rect">
            <a:avLst/>
          </a:prstGeom>
          <a:noFill/>
        </p:spPr>
        <p:txBody>
          <a:bodyPr wrap="square" lIns="91440" tIns="45720" rIns="91440" bIns="45720" rtlCol="0" anchor="t">
            <a:spAutoFit/>
          </a:bodyPr>
          <a:lstStyle/>
          <a:p>
            <a:pPr algn="ctr"/>
            <a:r>
              <a:rPr lang="en-GB" sz="1050">
                <a:latin typeface="Arial" panose="020B0604020202020204" pitchFamily="34" charset="0"/>
              </a:rPr>
              <a:t>Bananas are imported from the EU</a:t>
            </a:r>
            <a:endParaRPr lang="en-US">
              <a:latin typeface="Arial" panose="020B0604020202020204" pitchFamily="34" charset="0"/>
            </a:endParaRPr>
          </a:p>
        </p:txBody>
      </p:sp>
      <p:sp>
        <p:nvSpPr>
          <p:cNvPr id="41" name="TextBox 40">
            <a:extLst>
              <a:ext uri="{FF2B5EF4-FFF2-40B4-BE49-F238E27FC236}">
                <a16:creationId xmlns:a16="http://schemas.microsoft.com/office/drawing/2014/main" id="{B6176F72-9C9E-4CC0-B7B1-65B77F476777}"/>
              </a:ext>
            </a:extLst>
          </p:cNvPr>
          <p:cNvSpPr txBox="1"/>
          <p:nvPr/>
        </p:nvSpPr>
        <p:spPr>
          <a:xfrm>
            <a:off x="2325779" y="3753765"/>
            <a:ext cx="3207719" cy="415498"/>
          </a:xfrm>
          <a:prstGeom prst="rect">
            <a:avLst/>
          </a:prstGeom>
          <a:noFill/>
        </p:spPr>
        <p:txBody>
          <a:bodyPr wrap="square" lIns="91440" tIns="45720" rIns="91440" bIns="45720" rtlCol="0" anchor="t">
            <a:spAutoFit/>
          </a:bodyPr>
          <a:lstStyle/>
          <a:p>
            <a:pPr algn="ctr"/>
            <a:r>
              <a:rPr lang="en-GB" sz="1050">
                <a:latin typeface="Arial" panose="020B0604020202020204" pitchFamily="34" charset="0"/>
              </a:rPr>
              <a:t>A wholesaler combines bananas with other UK-grown fresh fruit for onward export</a:t>
            </a:r>
            <a:endParaRPr lang="en-US">
              <a:latin typeface="Arial" panose="020B0604020202020204" pitchFamily="34" charset="0"/>
            </a:endParaRPr>
          </a:p>
        </p:txBody>
      </p:sp>
      <p:sp>
        <p:nvSpPr>
          <p:cNvPr id="44" name="TextBox 43">
            <a:extLst>
              <a:ext uri="{FF2B5EF4-FFF2-40B4-BE49-F238E27FC236}">
                <a16:creationId xmlns:a16="http://schemas.microsoft.com/office/drawing/2014/main" id="{3DEECA2F-9AB3-4851-9B4A-BA25E8A51A34}"/>
              </a:ext>
            </a:extLst>
          </p:cNvPr>
          <p:cNvSpPr txBox="1"/>
          <p:nvPr/>
        </p:nvSpPr>
        <p:spPr>
          <a:xfrm>
            <a:off x="7127785" y="3311185"/>
            <a:ext cx="1880326" cy="707886"/>
          </a:xfrm>
          <a:prstGeom prst="rect">
            <a:avLst/>
          </a:prstGeom>
          <a:noFill/>
        </p:spPr>
        <p:txBody>
          <a:bodyPr wrap="square" lIns="91440" tIns="45720" rIns="91440" bIns="45720" rtlCol="0" anchor="t">
            <a:spAutoFit/>
          </a:bodyPr>
          <a:lstStyle/>
          <a:p>
            <a:pPr algn="ctr"/>
            <a:r>
              <a:rPr lang="en-GB" sz="1000" dirty="0">
                <a:latin typeface="Arial"/>
                <a:cs typeface="Arial"/>
              </a:rPr>
              <a:t>The rules has not been met for bananas as EU originating content must be further processed</a:t>
            </a:r>
          </a:p>
        </p:txBody>
      </p:sp>
      <p:pic>
        <p:nvPicPr>
          <p:cNvPr id="11" name="Picture 11" descr="A picture containing shape&#10;&#10;Description automatically generated">
            <a:extLst>
              <a:ext uri="{FF2B5EF4-FFF2-40B4-BE49-F238E27FC236}">
                <a16:creationId xmlns:a16="http://schemas.microsoft.com/office/drawing/2014/main" id="{5E98544A-38FA-4D65-925E-9A7C26A86BE9}"/>
              </a:ext>
            </a:extLst>
          </p:cNvPr>
          <p:cNvPicPr>
            <a:picLocks noChangeAspect="1"/>
          </p:cNvPicPr>
          <p:nvPr/>
        </p:nvPicPr>
        <p:blipFill rotWithShape="1">
          <a:blip r:embed="rId7"/>
          <a:srcRect l="7328" t="8658" r="8020" b="24137"/>
          <a:stretch/>
        </p:blipFill>
        <p:spPr>
          <a:xfrm flipH="1">
            <a:off x="897944" y="4377033"/>
            <a:ext cx="611062" cy="487137"/>
          </a:xfrm>
          <a:prstGeom prst="rect">
            <a:avLst/>
          </a:prstGeom>
        </p:spPr>
      </p:pic>
      <p:sp>
        <p:nvSpPr>
          <p:cNvPr id="45" name="TextBox 44">
            <a:extLst>
              <a:ext uri="{FF2B5EF4-FFF2-40B4-BE49-F238E27FC236}">
                <a16:creationId xmlns:a16="http://schemas.microsoft.com/office/drawing/2014/main" id="{5F1D3C44-BF2D-438D-863A-A5449DBAC12A}"/>
              </a:ext>
            </a:extLst>
          </p:cNvPr>
          <p:cNvSpPr txBox="1"/>
          <p:nvPr/>
        </p:nvSpPr>
        <p:spPr>
          <a:xfrm>
            <a:off x="162359" y="4281008"/>
            <a:ext cx="776293" cy="738664"/>
          </a:xfrm>
          <a:prstGeom prst="rect">
            <a:avLst/>
          </a:prstGeom>
          <a:noFill/>
        </p:spPr>
        <p:txBody>
          <a:bodyPr wrap="square" lIns="91440" tIns="45720" rIns="91440" bIns="45720" rtlCol="0" anchor="t">
            <a:spAutoFit/>
          </a:bodyPr>
          <a:lstStyle/>
          <a:p>
            <a:pPr algn="ctr"/>
            <a:r>
              <a:rPr lang="en-GB" sz="1050">
                <a:latin typeface="Arial" panose="020B0604020202020204" pitchFamily="34" charset="0"/>
              </a:rPr>
              <a:t>Nuts are imported from the EU</a:t>
            </a:r>
          </a:p>
        </p:txBody>
      </p:sp>
      <p:sp>
        <p:nvSpPr>
          <p:cNvPr id="48" name="TextBox 47">
            <a:extLst>
              <a:ext uri="{FF2B5EF4-FFF2-40B4-BE49-F238E27FC236}">
                <a16:creationId xmlns:a16="http://schemas.microsoft.com/office/drawing/2014/main" id="{1979ED51-CDFD-4E43-9C58-251B5BABD8F1}"/>
              </a:ext>
            </a:extLst>
          </p:cNvPr>
          <p:cNvSpPr txBox="1"/>
          <p:nvPr/>
        </p:nvSpPr>
        <p:spPr>
          <a:xfrm>
            <a:off x="2379067" y="4557257"/>
            <a:ext cx="1444918" cy="253916"/>
          </a:xfrm>
          <a:prstGeom prst="rect">
            <a:avLst/>
          </a:prstGeom>
          <a:noFill/>
        </p:spPr>
        <p:txBody>
          <a:bodyPr wrap="square" lIns="91440" tIns="45720" rIns="91440" bIns="45720" rtlCol="0" anchor="t">
            <a:spAutoFit/>
          </a:bodyPr>
          <a:lstStyle/>
          <a:p>
            <a:pPr algn="ctr"/>
            <a:r>
              <a:rPr lang="en-GB" sz="1050">
                <a:latin typeface="Arial" panose="020B0604020202020204" pitchFamily="34" charset="0"/>
              </a:rPr>
              <a:t>Nuts are shelled</a:t>
            </a:r>
          </a:p>
        </p:txBody>
      </p:sp>
      <p:sp>
        <p:nvSpPr>
          <p:cNvPr id="51" name="TextBox 50">
            <a:extLst>
              <a:ext uri="{FF2B5EF4-FFF2-40B4-BE49-F238E27FC236}">
                <a16:creationId xmlns:a16="http://schemas.microsoft.com/office/drawing/2014/main" id="{93EC58EF-CE10-4638-A82B-743DA4550D64}"/>
              </a:ext>
            </a:extLst>
          </p:cNvPr>
          <p:cNvSpPr txBox="1"/>
          <p:nvPr/>
        </p:nvSpPr>
        <p:spPr>
          <a:xfrm>
            <a:off x="7095436" y="4342748"/>
            <a:ext cx="1880326" cy="553998"/>
          </a:xfrm>
          <a:prstGeom prst="rect">
            <a:avLst/>
          </a:prstGeom>
          <a:noFill/>
        </p:spPr>
        <p:txBody>
          <a:bodyPr wrap="square" lIns="91440" tIns="45720" rIns="91440" bIns="45720" rtlCol="0" anchor="t">
            <a:spAutoFit/>
          </a:bodyPr>
          <a:lstStyle/>
          <a:p>
            <a:pPr algn="ctr"/>
            <a:r>
              <a:rPr lang="en-GB" sz="1000">
                <a:latin typeface="Arial"/>
                <a:cs typeface="Arial"/>
              </a:rPr>
              <a:t>Bilateral cumulation does not apply as </a:t>
            </a:r>
            <a:r>
              <a:rPr lang="en-GB" sz="1000" dirty="0">
                <a:latin typeface="Arial"/>
                <a:cs typeface="Arial"/>
              </a:rPr>
              <a:t>'shelling' is an insufficient process</a:t>
            </a:r>
            <a:endParaRPr lang="en-GB" sz="1000"/>
          </a:p>
        </p:txBody>
      </p:sp>
      <p:pic>
        <p:nvPicPr>
          <p:cNvPr id="52" name="Picture 51" descr="A picture containing shape&#10;&#10;Description automatically generated">
            <a:extLst>
              <a:ext uri="{FF2B5EF4-FFF2-40B4-BE49-F238E27FC236}">
                <a16:creationId xmlns:a16="http://schemas.microsoft.com/office/drawing/2014/main" id="{E361D694-35E5-4D65-B56C-D88DD2F6F19A}"/>
              </a:ext>
            </a:extLst>
          </p:cNvPr>
          <p:cNvPicPr>
            <a:picLocks noChangeAspect="1"/>
          </p:cNvPicPr>
          <p:nvPr/>
        </p:nvPicPr>
        <p:blipFill rotWithShape="1">
          <a:blip r:embed="rId8">
            <a:extLst>
              <a:ext uri="{28A0092B-C50C-407E-A947-70E740481C1C}">
                <a14:useLocalDpi xmlns:a14="http://schemas.microsoft.com/office/drawing/2010/main" val="0"/>
              </a:ext>
            </a:extLst>
          </a:blip>
          <a:srcRect l="12564" t="10796" r="12750" b="25379"/>
          <a:stretch/>
        </p:blipFill>
        <p:spPr>
          <a:xfrm>
            <a:off x="4441573" y="1170229"/>
            <a:ext cx="545903" cy="466521"/>
          </a:xfrm>
          <a:prstGeom prst="rect">
            <a:avLst/>
          </a:prstGeom>
        </p:spPr>
      </p:pic>
      <p:pic>
        <p:nvPicPr>
          <p:cNvPr id="53" name="Picture 52" descr="A picture containing shape&#10;&#10;Description automatically generated">
            <a:extLst>
              <a:ext uri="{FF2B5EF4-FFF2-40B4-BE49-F238E27FC236}">
                <a16:creationId xmlns:a16="http://schemas.microsoft.com/office/drawing/2014/main" id="{690D7FDC-059F-41A9-A734-EEB32BE1BC43}"/>
              </a:ext>
            </a:extLst>
          </p:cNvPr>
          <p:cNvPicPr>
            <a:picLocks noChangeAspect="1"/>
          </p:cNvPicPr>
          <p:nvPr/>
        </p:nvPicPr>
        <p:blipFill rotWithShape="1">
          <a:blip r:embed="rId8">
            <a:extLst>
              <a:ext uri="{28A0092B-C50C-407E-A947-70E740481C1C}">
                <a14:useLocalDpi xmlns:a14="http://schemas.microsoft.com/office/drawing/2010/main" val="0"/>
              </a:ext>
            </a:extLst>
          </a:blip>
          <a:srcRect l="12564" t="10796" r="12750" b="25379"/>
          <a:stretch/>
        </p:blipFill>
        <p:spPr>
          <a:xfrm>
            <a:off x="3874337" y="4407121"/>
            <a:ext cx="545903" cy="466521"/>
          </a:xfrm>
          <a:prstGeom prst="rect">
            <a:avLst/>
          </a:prstGeom>
        </p:spPr>
      </p:pic>
      <p:sp>
        <p:nvSpPr>
          <p:cNvPr id="54" name="Arrow: Right 53">
            <a:extLst>
              <a:ext uri="{FF2B5EF4-FFF2-40B4-BE49-F238E27FC236}">
                <a16:creationId xmlns:a16="http://schemas.microsoft.com/office/drawing/2014/main" id="{B370C257-8D73-4A4F-934B-48D3195DB23F}"/>
              </a:ext>
            </a:extLst>
          </p:cNvPr>
          <p:cNvSpPr/>
          <p:nvPr/>
        </p:nvSpPr>
        <p:spPr>
          <a:xfrm>
            <a:off x="1575507" y="1219181"/>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56" name="Arrow: Right 55">
            <a:extLst>
              <a:ext uri="{FF2B5EF4-FFF2-40B4-BE49-F238E27FC236}">
                <a16:creationId xmlns:a16="http://schemas.microsoft.com/office/drawing/2014/main" id="{86263725-C2F8-4D69-BB65-13E6BAC00F0B}"/>
              </a:ext>
            </a:extLst>
          </p:cNvPr>
          <p:cNvSpPr/>
          <p:nvPr/>
        </p:nvSpPr>
        <p:spPr>
          <a:xfrm>
            <a:off x="5873621" y="121918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57" name="Arrow: Right 56">
            <a:extLst>
              <a:ext uri="{FF2B5EF4-FFF2-40B4-BE49-F238E27FC236}">
                <a16:creationId xmlns:a16="http://schemas.microsoft.com/office/drawing/2014/main" id="{96CF9104-1C29-4BD5-B945-3A7CEE074071}"/>
              </a:ext>
            </a:extLst>
          </p:cNvPr>
          <p:cNvSpPr/>
          <p:nvPr/>
        </p:nvSpPr>
        <p:spPr>
          <a:xfrm>
            <a:off x="1592620" y="2351979"/>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59" name="Graphic 24" descr="Checkmark">
            <a:extLst>
              <a:ext uri="{FF2B5EF4-FFF2-40B4-BE49-F238E27FC236}">
                <a16:creationId xmlns:a16="http://schemas.microsoft.com/office/drawing/2014/main" id="{B106FB57-306F-4748-BA8D-DFD4EC5CF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954" y="2212558"/>
            <a:ext cx="649543" cy="66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Arrow: Right 60">
            <a:extLst>
              <a:ext uri="{FF2B5EF4-FFF2-40B4-BE49-F238E27FC236}">
                <a16:creationId xmlns:a16="http://schemas.microsoft.com/office/drawing/2014/main" id="{A52D1C4C-4154-43D7-BC8B-D0C4471E70CA}"/>
              </a:ext>
            </a:extLst>
          </p:cNvPr>
          <p:cNvSpPr/>
          <p:nvPr/>
        </p:nvSpPr>
        <p:spPr>
          <a:xfrm>
            <a:off x="5885653" y="235669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62" name="Arrow: Right 61">
            <a:extLst>
              <a:ext uri="{FF2B5EF4-FFF2-40B4-BE49-F238E27FC236}">
                <a16:creationId xmlns:a16="http://schemas.microsoft.com/office/drawing/2014/main" id="{506015CF-58EB-4CC0-80EF-E375E6AB9688}"/>
              </a:ext>
            </a:extLst>
          </p:cNvPr>
          <p:cNvSpPr/>
          <p:nvPr/>
        </p:nvSpPr>
        <p:spPr>
          <a:xfrm>
            <a:off x="1587183" y="348290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63" name="Picture 7" descr="A picture containing shape&#10;&#10;Description automatically generated">
            <a:extLst>
              <a:ext uri="{FF2B5EF4-FFF2-40B4-BE49-F238E27FC236}">
                <a16:creationId xmlns:a16="http://schemas.microsoft.com/office/drawing/2014/main" id="{718476CA-D58D-41E2-AC83-B20A5F248CA4}"/>
              </a:ext>
            </a:extLst>
          </p:cNvPr>
          <p:cNvPicPr>
            <a:picLocks noChangeAspect="1"/>
          </p:cNvPicPr>
          <p:nvPr/>
        </p:nvPicPr>
        <p:blipFill rotWithShape="1">
          <a:blip r:embed="rId5"/>
          <a:srcRect l="14657" t="8629" r="14019" b="23404"/>
          <a:stretch/>
        </p:blipFill>
        <p:spPr>
          <a:xfrm>
            <a:off x="3171781" y="3221113"/>
            <a:ext cx="618724" cy="572107"/>
          </a:xfrm>
          <a:prstGeom prst="rect">
            <a:avLst/>
          </a:prstGeom>
        </p:spPr>
      </p:pic>
      <p:sp>
        <p:nvSpPr>
          <p:cNvPr id="65" name="Arrow: Right 64">
            <a:extLst>
              <a:ext uri="{FF2B5EF4-FFF2-40B4-BE49-F238E27FC236}">
                <a16:creationId xmlns:a16="http://schemas.microsoft.com/office/drawing/2014/main" id="{3387945E-D0A5-405C-9206-073D5A967ACA}"/>
              </a:ext>
            </a:extLst>
          </p:cNvPr>
          <p:cNvSpPr/>
          <p:nvPr/>
        </p:nvSpPr>
        <p:spPr>
          <a:xfrm>
            <a:off x="5873621" y="3485734"/>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66" name="Arrow: Right 65">
            <a:extLst>
              <a:ext uri="{FF2B5EF4-FFF2-40B4-BE49-F238E27FC236}">
                <a16:creationId xmlns:a16="http://schemas.microsoft.com/office/drawing/2014/main" id="{7F38F218-4D5F-4E58-8995-5C99A39245AB}"/>
              </a:ext>
            </a:extLst>
          </p:cNvPr>
          <p:cNvSpPr/>
          <p:nvPr/>
        </p:nvSpPr>
        <p:spPr>
          <a:xfrm>
            <a:off x="1591017" y="4509294"/>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68" name="Arrow: Right 67">
            <a:extLst>
              <a:ext uri="{FF2B5EF4-FFF2-40B4-BE49-F238E27FC236}">
                <a16:creationId xmlns:a16="http://schemas.microsoft.com/office/drawing/2014/main" id="{C5AA0900-EF38-4D23-A9E9-3F61E496AE03}"/>
              </a:ext>
            </a:extLst>
          </p:cNvPr>
          <p:cNvSpPr/>
          <p:nvPr/>
        </p:nvSpPr>
        <p:spPr>
          <a:xfrm>
            <a:off x="5873621" y="4495963"/>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46" name="Cross 45">
            <a:extLst>
              <a:ext uri="{FF2B5EF4-FFF2-40B4-BE49-F238E27FC236}">
                <a16:creationId xmlns:a16="http://schemas.microsoft.com/office/drawing/2014/main" id="{6D35372C-87FB-4C8D-9084-9D547799F74B}"/>
              </a:ext>
            </a:extLst>
          </p:cNvPr>
          <p:cNvSpPr/>
          <p:nvPr/>
        </p:nvSpPr>
        <p:spPr>
          <a:xfrm rot="2749312">
            <a:off x="6410567" y="3365413"/>
            <a:ext cx="627783" cy="619262"/>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sp>
        <p:nvSpPr>
          <p:cNvPr id="47" name="Cross 46">
            <a:extLst>
              <a:ext uri="{FF2B5EF4-FFF2-40B4-BE49-F238E27FC236}">
                <a16:creationId xmlns:a16="http://schemas.microsoft.com/office/drawing/2014/main" id="{B648A467-950E-4D0E-9A21-AC1AACA38C79}"/>
              </a:ext>
            </a:extLst>
          </p:cNvPr>
          <p:cNvSpPr/>
          <p:nvPr/>
        </p:nvSpPr>
        <p:spPr>
          <a:xfrm rot="2749312">
            <a:off x="6369764" y="4374584"/>
            <a:ext cx="627783" cy="619262"/>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pic>
        <p:nvPicPr>
          <p:cNvPr id="8" name="Picture 7" descr="A picture containing shape&#10;&#10;Description automatically generated">
            <a:extLst>
              <a:ext uri="{FF2B5EF4-FFF2-40B4-BE49-F238E27FC236}">
                <a16:creationId xmlns:a16="http://schemas.microsoft.com/office/drawing/2014/main" id="{0C5C701C-00EA-4C52-A99B-EDDCFF1DB5A7}"/>
              </a:ext>
            </a:extLst>
          </p:cNvPr>
          <p:cNvPicPr>
            <a:picLocks noChangeAspect="1"/>
          </p:cNvPicPr>
          <p:nvPr/>
        </p:nvPicPr>
        <p:blipFill rotWithShape="1">
          <a:blip r:embed="rId9">
            <a:extLst>
              <a:ext uri="{28A0092B-C50C-407E-A947-70E740481C1C}">
                <a14:useLocalDpi xmlns:a14="http://schemas.microsoft.com/office/drawing/2010/main" val="0"/>
              </a:ext>
            </a:extLst>
          </a:blip>
          <a:srcRect l="8523" t="1222" r="8823" b="15970"/>
          <a:stretch/>
        </p:blipFill>
        <p:spPr>
          <a:xfrm>
            <a:off x="3973233" y="3234149"/>
            <a:ext cx="541494" cy="542505"/>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0D18AD36-66B3-4610-B390-FBF2CC276214}"/>
              </a:ext>
            </a:extLst>
          </p:cNvPr>
          <p:cNvPicPr>
            <a:picLocks noChangeAspect="1"/>
          </p:cNvPicPr>
          <p:nvPr/>
        </p:nvPicPr>
        <p:blipFill rotWithShape="1">
          <a:blip r:embed="rId10">
            <a:extLst>
              <a:ext uri="{28A0092B-C50C-407E-A947-70E740481C1C}">
                <a14:useLocalDpi xmlns:a14="http://schemas.microsoft.com/office/drawing/2010/main" val="0"/>
              </a:ext>
            </a:extLst>
          </a:blip>
          <a:srcRect l="6919" t="18439" r="6765" b="32326"/>
          <a:stretch/>
        </p:blipFill>
        <p:spPr>
          <a:xfrm>
            <a:off x="4607694" y="4472470"/>
            <a:ext cx="634183" cy="3617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A1FCE8-0C9C-44BE-983A-4B16218B8041}"/>
              </a:ext>
            </a:extLst>
          </p:cNvPr>
          <p:cNvSpPr>
            <a:spLocks noGrp="1"/>
          </p:cNvSpPr>
          <p:nvPr>
            <p:ph type="subTitle" idx="1"/>
          </p:nvPr>
        </p:nvSpPr>
        <p:spPr>
          <a:xfrm>
            <a:off x="0" y="0"/>
            <a:ext cx="9144000" cy="830263"/>
          </a:xfrm>
        </p:spPr>
        <p:txBody>
          <a:bodyPr rtlCol="0">
            <a:normAutofit fontScale="55000" lnSpcReduction="20000"/>
          </a:bodyPr>
          <a:lstStyle/>
          <a:p>
            <a:pPr algn="l" eaLnBrk="1" fontAlgn="auto" hangingPunct="1">
              <a:spcAft>
                <a:spcPts val="0"/>
              </a:spcAft>
              <a:defRPr/>
            </a:pPr>
            <a:r>
              <a:rPr lang="en-GB" b="1" dirty="0">
                <a:solidFill>
                  <a:srgbClr val="00AF41"/>
                </a:solidFill>
                <a:latin typeface="Arial"/>
                <a:cs typeface="Arial"/>
              </a:rPr>
              <a:t>Example 6 –  Processed Fruit, nut and vegetable products of Chapters 20 (</a:t>
            </a:r>
            <a:r>
              <a:rPr lang="en-GB" b="1" dirty="0">
                <a:solidFill>
                  <a:srgbClr val="00AF41"/>
                </a:solidFill>
                <a:latin typeface="Arial"/>
                <a:ea typeface="+mn-lt"/>
                <a:cs typeface="Arial"/>
              </a:rPr>
              <a:t>preperations of vegetbales, fruit, nuts or other parts of plants)</a:t>
            </a:r>
            <a:endParaRPr lang="en-GB" dirty="0">
              <a:latin typeface="Calibri"/>
              <a:cs typeface="Calibri"/>
            </a:endParaRPr>
          </a:p>
          <a:p>
            <a:pPr algn="l" eaLnBrk="1" fontAlgn="auto" hangingPunct="1">
              <a:defRPr/>
            </a:pPr>
            <a:r>
              <a:rPr lang="en-GB" dirty="0">
                <a:solidFill>
                  <a:srgbClr val="00AF41"/>
                </a:solidFill>
                <a:latin typeface="Arial"/>
                <a:cs typeface="Arial"/>
              </a:rPr>
              <a:t>The rule for this chapter is change of heading which means that fruit, nut and vegetables from chapter 7 and 8 can be imported as well as processed fruit, nut and vegetables from different headings within chapter 20. There are, however, wholly obtained requirements for tomatoes and mushroom meaning they need to be grown and harvested in the UK. The rule also states that non-originating sugar cannot exceed 40% of the weight of your final product. Bilateral cumulation would allow the use of EU content if processing goes beyond insufficient.</a:t>
            </a:r>
            <a:endParaRPr lang="en-GB" dirty="0">
              <a:solidFill>
                <a:srgbClr val="00AF41"/>
              </a:solidFill>
              <a:latin typeface="Arial"/>
              <a:ea typeface="+mn-lt"/>
              <a:cs typeface="Arial"/>
            </a:endParaRPr>
          </a:p>
          <a:p>
            <a:pPr algn="l">
              <a:spcAft>
                <a:spcPts val="0"/>
              </a:spcAft>
              <a:defRPr/>
            </a:pPr>
            <a:endParaRPr lang="en-GB">
              <a:solidFill>
                <a:srgbClr val="00AF41"/>
              </a:solidFill>
              <a:latin typeface="Arial" panose="020B0604020202020204" pitchFamily="34" charset="0"/>
              <a:cs typeface="Arial" panose="020B0604020202020204" pitchFamily="34" charset="0"/>
            </a:endParaRPr>
          </a:p>
        </p:txBody>
      </p:sp>
      <p:sp>
        <p:nvSpPr>
          <p:cNvPr id="72" name="L-Shape 3">
            <a:extLst>
              <a:ext uri="{FF2B5EF4-FFF2-40B4-BE49-F238E27FC236}">
                <a16:creationId xmlns:a16="http://schemas.microsoft.com/office/drawing/2014/main" id="{C091B04F-D299-4940-AA6F-44DB775F98C5}"/>
              </a:ext>
            </a:extLst>
          </p:cNvPr>
          <p:cNvSpPr/>
          <p:nvPr/>
        </p:nvSpPr>
        <p:spPr>
          <a:xfrm rot="10800000">
            <a:off x="6071315" y="787398"/>
            <a:ext cx="2989263" cy="4270375"/>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srgbClr val="FFFF00"/>
              </a:solidFill>
              <a:latin typeface="Arial" panose="020B0604020202020204" pitchFamily="34" charset="0"/>
              <a:cs typeface="Arial" panose="020B0604020202020204" pitchFamily="34" charset="0"/>
            </a:endParaRPr>
          </a:p>
        </p:txBody>
      </p:sp>
      <p:sp>
        <p:nvSpPr>
          <p:cNvPr id="73" name="L-Shape 4">
            <a:extLst>
              <a:ext uri="{FF2B5EF4-FFF2-40B4-BE49-F238E27FC236}">
                <a16:creationId xmlns:a16="http://schemas.microsoft.com/office/drawing/2014/main" id="{20F5C0E2-7930-4421-BB56-05AF24F1B66C}"/>
              </a:ext>
            </a:extLst>
          </p:cNvPr>
          <p:cNvSpPr/>
          <p:nvPr/>
        </p:nvSpPr>
        <p:spPr>
          <a:xfrm rot="10800000">
            <a:off x="1724025" y="787397"/>
            <a:ext cx="4351338" cy="4270373"/>
          </a:xfrm>
          <a:prstGeom prst="rect">
            <a:avLst/>
          </a:prstGeom>
          <a:solidFill>
            <a:srgbClr val="4472C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4" name="L-Shape 6">
            <a:extLst>
              <a:ext uri="{FF2B5EF4-FFF2-40B4-BE49-F238E27FC236}">
                <a16:creationId xmlns:a16="http://schemas.microsoft.com/office/drawing/2014/main" id="{DE532004-E52C-4F23-8289-DB63A16C5ED5}"/>
              </a:ext>
            </a:extLst>
          </p:cNvPr>
          <p:cNvSpPr/>
          <p:nvPr/>
        </p:nvSpPr>
        <p:spPr>
          <a:xfrm>
            <a:off x="61913" y="787400"/>
            <a:ext cx="1704975" cy="4270375"/>
          </a:xfrm>
          <a:prstGeom prst="rect">
            <a:avLst/>
          </a:prstGeom>
          <a:solidFill>
            <a:srgbClr val="F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75" name="Straight Connector 74">
            <a:extLst>
              <a:ext uri="{FF2B5EF4-FFF2-40B4-BE49-F238E27FC236}">
                <a16:creationId xmlns:a16="http://schemas.microsoft.com/office/drawing/2014/main" id="{43BD39F4-34E9-4D93-B0C8-761A2454B61D}"/>
              </a:ext>
            </a:extLst>
          </p:cNvPr>
          <p:cNvCxnSpPr>
            <a:cxnSpLocks/>
          </p:cNvCxnSpPr>
          <p:nvPr/>
        </p:nvCxnSpPr>
        <p:spPr>
          <a:xfrm>
            <a:off x="1762125" y="787400"/>
            <a:ext cx="14288" cy="4262438"/>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Straight Connector 77">
            <a:extLst>
              <a:ext uri="{FF2B5EF4-FFF2-40B4-BE49-F238E27FC236}">
                <a16:creationId xmlns:a16="http://schemas.microsoft.com/office/drawing/2014/main" id="{92C48501-C15A-4F81-B456-1CFF513DEE8E}"/>
              </a:ext>
            </a:extLst>
          </p:cNvPr>
          <p:cNvCxnSpPr>
            <a:cxnSpLocks/>
          </p:cNvCxnSpPr>
          <p:nvPr/>
        </p:nvCxnSpPr>
        <p:spPr>
          <a:xfrm>
            <a:off x="6061075" y="787400"/>
            <a:ext cx="6350" cy="4270375"/>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9" name="TextBox 78">
            <a:extLst>
              <a:ext uri="{FF2B5EF4-FFF2-40B4-BE49-F238E27FC236}">
                <a16:creationId xmlns:a16="http://schemas.microsoft.com/office/drawing/2014/main" id="{E73E57B8-D071-4372-BED9-E067009B675C}"/>
              </a:ext>
            </a:extLst>
          </p:cNvPr>
          <p:cNvSpPr txBox="1"/>
          <p:nvPr/>
        </p:nvSpPr>
        <p:spPr>
          <a:xfrm>
            <a:off x="3216221" y="732362"/>
            <a:ext cx="1366943" cy="253916"/>
          </a:xfrm>
          <a:prstGeom prst="rect">
            <a:avLst/>
          </a:prstGeom>
          <a:noFill/>
        </p:spPr>
        <p:txBody>
          <a:bodyPr wrap="square">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UK Processing</a:t>
            </a:r>
          </a:p>
        </p:txBody>
      </p:sp>
      <p:sp>
        <p:nvSpPr>
          <p:cNvPr id="80" name="TextBox 79">
            <a:extLst>
              <a:ext uri="{FF2B5EF4-FFF2-40B4-BE49-F238E27FC236}">
                <a16:creationId xmlns:a16="http://schemas.microsoft.com/office/drawing/2014/main" id="{DE71C7F5-571F-490F-9374-F84E6BF5AB5A}"/>
              </a:ext>
            </a:extLst>
          </p:cNvPr>
          <p:cNvSpPr txBox="1"/>
          <p:nvPr/>
        </p:nvSpPr>
        <p:spPr>
          <a:xfrm>
            <a:off x="406544" y="740925"/>
            <a:ext cx="1592263" cy="253916"/>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1050" b="1">
                <a:latin typeface="Arial" panose="020B0604020202020204" pitchFamily="34" charset="0"/>
              </a:rPr>
              <a:t>Ingredients</a:t>
            </a:r>
          </a:p>
        </p:txBody>
      </p:sp>
      <p:cxnSp>
        <p:nvCxnSpPr>
          <p:cNvPr id="84" name="Straight Connector 83">
            <a:extLst>
              <a:ext uri="{FF2B5EF4-FFF2-40B4-BE49-F238E27FC236}">
                <a16:creationId xmlns:a16="http://schemas.microsoft.com/office/drawing/2014/main" id="{00C8BA41-F21A-4D59-823E-D06AC6A80F2C}"/>
              </a:ext>
            </a:extLst>
          </p:cNvPr>
          <p:cNvCxnSpPr>
            <a:cxnSpLocks/>
          </p:cNvCxnSpPr>
          <p:nvPr/>
        </p:nvCxnSpPr>
        <p:spPr>
          <a:xfrm>
            <a:off x="62291" y="1951856"/>
            <a:ext cx="8972550" cy="11113"/>
          </a:xfrm>
          <a:prstGeom prst="line">
            <a:avLst/>
          </a:prstGeom>
          <a:ln w="38100"/>
        </p:spPr>
        <p:style>
          <a:lnRef idx="1">
            <a:schemeClr val="dk1"/>
          </a:lnRef>
          <a:fillRef idx="0">
            <a:schemeClr val="dk1"/>
          </a:fillRef>
          <a:effectRef idx="0">
            <a:schemeClr val="dk1"/>
          </a:effectRef>
          <a:fontRef idx="minor">
            <a:schemeClr val="tx1"/>
          </a:fontRef>
        </p:style>
      </p:cxnSp>
      <p:pic>
        <p:nvPicPr>
          <p:cNvPr id="86" name="Graphic 24" descr="Checkmark">
            <a:extLst>
              <a:ext uri="{FF2B5EF4-FFF2-40B4-BE49-F238E27FC236}">
                <a16:creationId xmlns:a16="http://schemas.microsoft.com/office/drawing/2014/main" id="{2F063AED-7B22-4FCD-9E25-CE08DFD4D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954" y="1093678"/>
            <a:ext cx="649543" cy="66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Box 86">
            <a:extLst>
              <a:ext uri="{FF2B5EF4-FFF2-40B4-BE49-F238E27FC236}">
                <a16:creationId xmlns:a16="http://schemas.microsoft.com/office/drawing/2014/main" id="{234259A2-307E-4AFE-8835-A3B4036030DC}"/>
              </a:ext>
            </a:extLst>
          </p:cNvPr>
          <p:cNvSpPr txBox="1"/>
          <p:nvPr/>
        </p:nvSpPr>
        <p:spPr>
          <a:xfrm>
            <a:off x="6448234" y="744442"/>
            <a:ext cx="2549525" cy="253916"/>
          </a:xfrm>
          <a:prstGeom prst="rect">
            <a:avLst/>
          </a:prstGeom>
          <a:noFill/>
        </p:spPr>
        <p:txBody>
          <a:bodyPr>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Sufficient Processing? (PSR)</a:t>
            </a:r>
          </a:p>
        </p:txBody>
      </p:sp>
      <p:cxnSp>
        <p:nvCxnSpPr>
          <p:cNvPr id="24" name="Straight Connector 23">
            <a:extLst>
              <a:ext uri="{FF2B5EF4-FFF2-40B4-BE49-F238E27FC236}">
                <a16:creationId xmlns:a16="http://schemas.microsoft.com/office/drawing/2014/main" id="{E07A3BA8-4193-4810-887D-02F7C9D30A2A}"/>
              </a:ext>
            </a:extLst>
          </p:cNvPr>
          <p:cNvCxnSpPr>
            <a:cxnSpLocks/>
          </p:cNvCxnSpPr>
          <p:nvPr/>
        </p:nvCxnSpPr>
        <p:spPr>
          <a:xfrm>
            <a:off x="63502" y="3088362"/>
            <a:ext cx="8972550" cy="11113"/>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E84ED45-3D59-4A1C-81E5-D62BAAD7FFF8}"/>
              </a:ext>
            </a:extLst>
          </p:cNvPr>
          <p:cNvCxnSpPr>
            <a:cxnSpLocks/>
          </p:cNvCxnSpPr>
          <p:nvPr/>
        </p:nvCxnSpPr>
        <p:spPr>
          <a:xfrm>
            <a:off x="64712" y="4211879"/>
            <a:ext cx="8972550" cy="11113"/>
          </a:xfrm>
          <a:prstGeom prst="line">
            <a:avLst/>
          </a:prstGeom>
          <a:ln w="38100"/>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16D56D1B-FC68-4293-8567-C9C6429F2FF9}"/>
              </a:ext>
            </a:extLst>
          </p:cNvPr>
          <p:cNvSpPr txBox="1"/>
          <p:nvPr/>
        </p:nvSpPr>
        <p:spPr>
          <a:xfrm>
            <a:off x="59491" y="1135447"/>
            <a:ext cx="1003594" cy="577081"/>
          </a:xfrm>
          <a:prstGeom prst="rect">
            <a:avLst/>
          </a:prstGeom>
          <a:noFill/>
        </p:spPr>
        <p:txBody>
          <a:bodyPr wrap="square" lIns="91440" tIns="45720" rIns="91440" bIns="45720" rtlCol="0" anchor="t">
            <a:spAutoFit/>
          </a:bodyPr>
          <a:lstStyle/>
          <a:p>
            <a:pPr algn="ctr"/>
            <a:r>
              <a:rPr lang="en-GB" sz="1050">
                <a:latin typeface="Arial"/>
                <a:cs typeface="Arial"/>
              </a:rPr>
              <a:t>Tomatoes</a:t>
            </a:r>
            <a:endParaRPr lang="en-GB" sz="1050">
              <a:latin typeface="Arial" panose="020B0604020202020204" pitchFamily="34" charset="0"/>
            </a:endParaRPr>
          </a:p>
          <a:p>
            <a:pPr algn="ctr"/>
            <a:r>
              <a:rPr lang="en-GB" sz="1050">
                <a:latin typeface="Arial" panose="020B0604020202020204" pitchFamily="34" charset="0"/>
              </a:rPr>
              <a:t> from the UK and EU</a:t>
            </a:r>
          </a:p>
        </p:txBody>
      </p:sp>
      <p:sp>
        <p:nvSpPr>
          <p:cNvPr id="31" name="TextBox 30">
            <a:extLst>
              <a:ext uri="{FF2B5EF4-FFF2-40B4-BE49-F238E27FC236}">
                <a16:creationId xmlns:a16="http://schemas.microsoft.com/office/drawing/2014/main" id="{B97771E9-4878-44DE-961E-3188926BD4FC}"/>
              </a:ext>
            </a:extLst>
          </p:cNvPr>
          <p:cNvSpPr txBox="1"/>
          <p:nvPr/>
        </p:nvSpPr>
        <p:spPr>
          <a:xfrm>
            <a:off x="-24728" y="2280239"/>
            <a:ext cx="1038033" cy="577081"/>
          </a:xfrm>
          <a:prstGeom prst="rect">
            <a:avLst/>
          </a:prstGeom>
          <a:noFill/>
        </p:spPr>
        <p:txBody>
          <a:bodyPr wrap="square" lIns="91440" tIns="45720" rIns="91440" bIns="45720" rtlCol="0" anchor="t">
            <a:spAutoFit/>
          </a:bodyPr>
          <a:lstStyle/>
          <a:p>
            <a:pPr algn="ctr"/>
            <a:r>
              <a:rPr lang="en-GB" sz="1050" dirty="0">
                <a:latin typeface="Arial"/>
                <a:cs typeface="Arial"/>
              </a:rPr>
              <a:t>Oranges from </a:t>
            </a:r>
            <a:r>
              <a:rPr lang="en-GB" sz="1050">
                <a:latin typeface="Arial"/>
                <a:cs typeface="Arial"/>
              </a:rPr>
              <a:t>Morocco</a:t>
            </a:r>
          </a:p>
          <a:p>
            <a:pPr algn="ctr"/>
            <a:endParaRPr lang="en-GB" sz="1050" dirty="0">
              <a:latin typeface="Arial" panose="020B0604020202020204" pitchFamily="34" charset="0"/>
            </a:endParaRPr>
          </a:p>
        </p:txBody>
      </p:sp>
      <p:sp>
        <p:nvSpPr>
          <p:cNvPr id="32" name="TextBox 31">
            <a:extLst>
              <a:ext uri="{FF2B5EF4-FFF2-40B4-BE49-F238E27FC236}">
                <a16:creationId xmlns:a16="http://schemas.microsoft.com/office/drawing/2014/main" id="{5FCB7A32-B1FC-41F6-9F62-ADF4388BA038}"/>
              </a:ext>
            </a:extLst>
          </p:cNvPr>
          <p:cNvSpPr txBox="1"/>
          <p:nvPr/>
        </p:nvSpPr>
        <p:spPr>
          <a:xfrm>
            <a:off x="2085274" y="2296794"/>
            <a:ext cx="1877665" cy="577081"/>
          </a:xfrm>
          <a:prstGeom prst="rect">
            <a:avLst/>
          </a:prstGeom>
          <a:noFill/>
        </p:spPr>
        <p:txBody>
          <a:bodyPr wrap="square" lIns="91440" tIns="45720" rIns="91440" bIns="45720" rtlCol="0" anchor="t">
            <a:spAutoFit/>
          </a:bodyPr>
          <a:lstStyle/>
          <a:p>
            <a:pPr algn="ctr"/>
            <a:r>
              <a:rPr lang="en-GB" sz="1050" dirty="0">
                <a:latin typeface="Arial"/>
                <a:cs typeface="Arial"/>
              </a:rPr>
              <a:t>Oranges are processed into </a:t>
            </a:r>
            <a:r>
              <a:rPr lang="en-GB" sz="1050">
                <a:latin typeface="Arial"/>
                <a:cs typeface="Arial"/>
              </a:rPr>
              <a:t>marmalade</a:t>
            </a:r>
          </a:p>
          <a:p>
            <a:pPr algn="ctr"/>
            <a:endParaRPr lang="en-GB" sz="1050" dirty="0">
              <a:latin typeface="Arial"/>
            </a:endParaRPr>
          </a:p>
        </p:txBody>
      </p:sp>
      <p:sp>
        <p:nvSpPr>
          <p:cNvPr id="33" name="TextBox 32">
            <a:extLst>
              <a:ext uri="{FF2B5EF4-FFF2-40B4-BE49-F238E27FC236}">
                <a16:creationId xmlns:a16="http://schemas.microsoft.com/office/drawing/2014/main" id="{3CBB8A0E-6B50-4FF2-B726-FF3DFE56E881}"/>
              </a:ext>
            </a:extLst>
          </p:cNvPr>
          <p:cNvSpPr txBox="1"/>
          <p:nvPr/>
        </p:nvSpPr>
        <p:spPr>
          <a:xfrm>
            <a:off x="6824733" y="2119294"/>
            <a:ext cx="2484174" cy="1223412"/>
          </a:xfrm>
          <a:prstGeom prst="rect">
            <a:avLst/>
          </a:prstGeom>
          <a:noFill/>
        </p:spPr>
        <p:txBody>
          <a:bodyPr wrap="square" lIns="91440" tIns="45720" rIns="91440" bIns="45720" rtlCol="0" anchor="t">
            <a:spAutoFit/>
          </a:bodyPr>
          <a:lstStyle/>
          <a:p>
            <a:pPr algn="ctr"/>
            <a:r>
              <a:rPr lang="en-GB" sz="1050" dirty="0">
                <a:latin typeface="Arial"/>
                <a:cs typeface="Arial"/>
              </a:rPr>
              <a:t>The rules has been met as imported oranges from outside the UK and EU can be used provided non-originating weight thresholds for sugar are met</a:t>
            </a:r>
            <a:endParaRPr lang="en-GB" sz="1050" dirty="0">
              <a:latin typeface="Calibri"/>
              <a:cs typeface="Calibri"/>
            </a:endParaRPr>
          </a:p>
          <a:p>
            <a:pPr algn="ctr"/>
            <a:endParaRPr lang="en-GB" sz="1050" dirty="0">
              <a:latin typeface="Arial"/>
              <a:cs typeface="Arial"/>
            </a:endParaRPr>
          </a:p>
          <a:p>
            <a:pPr algn="ctr"/>
            <a:endParaRPr lang="en-GB" sz="1050" dirty="0">
              <a:latin typeface="Arial"/>
            </a:endParaRPr>
          </a:p>
        </p:txBody>
      </p:sp>
      <p:sp>
        <p:nvSpPr>
          <p:cNvPr id="35" name="TextBox 34">
            <a:extLst>
              <a:ext uri="{FF2B5EF4-FFF2-40B4-BE49-F238E27FC236}">
                <a16:creationId xmlns:a16="http://schemas.microsoft.com/office/drawing/2014/main" id="{1C5C2B85-3A72-4A11-8E18-737CCA56D730}"/>
              </a:ext>
            </a:extLst>
          </p:cNvPr>
          <p:cNvSpPr txBox="1"/>
          <p:nvPr/>
        </p:nvSpPr>
        <p:spPr>
          <a:xfrm>
            <a:off x="2378543" y="1128425"/>
            <a:ext cx="2020174" cy="415498"/>
          </a:xfrm>
          <a:prstGeom prst="rect">
            <a:avLst/>
          </a:prstGeom>
          <a:noFill/>
        </p:spPr>
        <p:txBody>
          <a:bodyPr wrap="square" lIns="91440" tIns="45720" rIns="91440" bIns="45720" rtlCol="0" anchor="t">
            <a:spAutoFit/>
          </a:bodyPr>
          <a:lstStyle/>
          <a:p>
            <a:pPr algn="ctr"/>
            <a:r>
              <a:rPr lang="en-GB" sz="1050">
                <a:latin typeface="Arial"/>
                <a:cs typeface="Arial"/>
              </a:rPr>
              <a:t>Tomatoes are processed into tinned tomatoes</a:t>
            </a:r>
            <a:endParaRPr lang="en-GB" sz="1050">
              <a:latin typeface="Arial" panose="020B0604020202020204" pitchFamily="34" charset="0"/>
            </a:endParaRPr>
          </a:p>
        </p:txBody>
      </p:sp>
      <p:sp>
        <p:nvSpPr>
          <p:cNvPr id="36" name="TextBox 35">
            <a:extLst>
              <a:ext uri="{FF2B5EF4-FFF2-40B4-BE49-F238E27FC236}">
                <a16:creationId xmlns:a16="http://schemas.microsoft.com/office/drawing/2014/main" id="{2A689751-E0C9-40B6-8B43-11614732563A}"/>
              </a:ext>
            </a:extLst>
          </p:cNvPr>
          <p:cNvSpPr txBox="1"/>
          <p:nvPr/>
        </p:nvSpPr>
        <p:spPr>
          <a:xfrm>
            <a:off x="6940074" y="999374"/>
            <a:ext cx="2243885" cy="861774"/>
          </a:xfrm>
          <a:prstGeom prst="rect">
            <a:avLst/>
          </a:prstGeom>
          <a:noFill/>
        </p:spPr>
        <p:txBody>
          <a:bodyPr wrap="square" lIns="91440" tIns="45720" rIns="91440" bIns="45720" rtlCol="0" anchor="t">
            <a:spAutoFit/>
          </a:bodyPr>
          <a:lstStyle/>
          <a:p>
            <a:pPr algn="ctr"/>
            <a:r>
              <a:rPr lang="en-GB" sz="1000" dirty="0">
                <a:latin typeface="Arial"/>
                <a:cs typeface="Arial"/>
              </a:rPr>
              <a:t>Bilateral cumulation with the EU applies as processing goes </a:t>
            </a:r>
            <a:r>
              <a:rPr lang="en-GB" sz="1000">
                <a:latin typeface="Arial"/>
                <a:cs typeface="Arial"/>
              </a:rPr>
              <a:t>beyond insufficient. Therefore, even </a:t>
            </a:r>
            <a:r>
              <a:rPr lang="en-GB" sz="1000" dirty="0">
                <a:latin typeface="Arial"/>
                <a:cs typeface="Arial"/>
              </a:rPr>
              <a:t>though tomatoes need to be wholly obtained, the rule is met. </a:t>
            </a:r>
            <a:endParaRPr lang="en-GB" sz="1000" dirty="0">
              <a:latin typeface="Arial"/>
            </a:endParaRPr>
          </a:p>
        </p:txBody>
      </p:sp>
      <p:sp>
        <p:nvSpPr>
          <p:cNvPr id="39" name="TextBox 38">
            <a:extLst>
              <a:ext uri="{FF2B5EF4-FFF2-40B4-BE49-F238E27FC236}">
                <a16:creationId xmlns:a16="http://schemas.microsoft.com/office/drawing/2014/main" id="{30F34BB0-34CF-48CD-8687-B5FFFE33F97B}"/>
              </a:ext>
            </a:extLst>
          </p:cNvPr>
          <p:cNvSpPr txBox="1"/>
          <p:nvPr/>
        </p:nvSpPr>
        <p:spPr>
          <a:xfrm>
            <a:off x="91807" y="3332752"/>
            <a:ext cx="890221" cy="577081"/>
          </a:xfrm>
          <a:prstGeom prst="rect">
            <a:avLst/>
          </a:prstGeom>
          <a:noFill/>
        </p:spPr>
        <p:txBody>
          <a:bodyPr wrap="square" lIns="91440" tIns="45720" rIns="91440" bIns="45720" rtlCol="0" anchor="t">
            <a:spAutoFit/>
          </a:bodyPr>
          <a:lstStyle/>
          <a:p>
            <a:pPr algn="ctr"/>
            <a:r>
              <a:rPr lang="en-GB" sz="1050">
                <a:latin typeface="Arial"/>
                <a:cs typeface="Arial"/>
              </a:rPr>
              <a:t>Mushrooms from China </a:t>
            </a:r>
            <a:endParaRPr lang="en-GB" sz="1050">
              <a:latin typeface="Arial" panose="020B0604020202020204" pitchFamily="34" charset="0"/>
            </a:endParaRPr>
          </a:p>
        </p:txBody>
      </p:sp>
      <p:sp>
        <p:nvSpPr>
          <p:cNvPr id="41" name="TextBox 40">
            <a:extLst>
              <a:ext uri="{FF2B5EF4-FFF2-40B4-BE49-F238E27FC236}">
                <a16:creationId xmlns:a16="http://schemas.microsoft.com/office/drawing/2014/main" id="{B6176F72-9C9E-4CC0-B7B1-65B77F476777}"/>
              </a:ext>
            </a:extLst>
          </p:cNvPr>
          <p:cNvSpPr txBox="1"/>
          <p:nvPr/>
        </p:nvSpPr>
        <p:spPr>
          <a:xfrm>
            <a:off x="1883675" y="3462623"/>
            <a:ext cx="2733267" cy="415498"/>
          </a:xfrm>
          <a:prstGeom prst="rect">
            <a:avLst/>
          </a:prstGeom>
          <a:noFill/>
        </p:spPr>
        <p:txBody>
          <a:bodyPr wrap="square" lIns="91440" tIns="45720" rIns="91440" bIns="45720" rtlCol="0" anchor="t">
            <a:spAutoFit/>
          </a:bodyPr>
          <a:lstStyle/>
          <a:p>
            <a:pPr algn="ctr"/>
            <a:r>
              <a:rPr lang="en-GB" sz="1050">
                <a:latin typeface="Arial"/>
                <a:cs typeface="Arial"/>
              </a:rPr>
              <a:t>Mushrooms are processed into tinned mushrooms</a:t>
            </a:r>
            <a:endParaRPr lang="en-GB" sz="1050" dirty="0">
              <a:latin typeface="Arial" panose="020B0604020202020204" pitchFamily="34" charset="0"/>
            </a:endParaRPr>
          </a:p>
        </p:txBody>
      </p:sp>
      <p:sp>
        <p:nvSpPr>
          <p:cNvPr id="44" name="TextBox 43">
            <a:extLst>
              <a:ext uri="{FF2B5EF4-FFF2-40B4-BE49-F238E27FC236}">
                <a16:creationId xmlns:a16="http://schemas.microsoft.com/office/drawing/2014/main" id="{3DEECA2F-9AB3-4851-9B4A-BA25E8A51A34}"/>
              </a:ext>
            </a:extLst>
          </p:cNvPr>
          <p:cNvSpPr txBox="1"/>
          <p:nvPr/>
        </p:nvSpPr>
        <p:spPr>
          <a:xfrm>
            <a:off x="7117002" y="3224921"/>
            <a:ext cx="1880326" cy="1015663"/>
          </a:xfrm>
          <a:prstGeom prst="rect">
            <a:avLst/>
          </a:prstGeom>
          <a:noFill/>
        </p:spPr>
        <p:txBody>
          <a:bodyPr wrap="square" lIns="91440" tIns="45720" rIns="91440" bIns="45720" rtlCol="0" anchor="t">
            <a:spAutoFit/>
          </a:bodyPr>
          <a:lstStyle/>
          <a:p>
            <a:pPr algn="ctr"/>
            <a:r>
              <a:rPr lang="en-GB" sz="1000" dirty="0">
                <a:latin typeface="Arial"/>
                <a:cs typeface="Arial"/>
              </a:rPr>
              <a:t>The rules has not been met as imported mushrooms from outside the UK or EU cannot be used due to the wholly obtaiend requirement for </a:t>
            </a:r>
            <a:r>
              <a:rPr lang="en-GB" sz="1000">
                <a:latin typeface="Arial"/>
                <a:cs typeface="Arial"/>
              </a:rPr>
              <a:t>mushrooms</a:t>
            </a:r>
            <a:endParaRPr lang="en-GB" sz="1000" dirty="0">
              <a:latin typeface="Arial"/>
              <a:cs typeface="Arial"/>
            </a:endParaRPr>
          </a:p>
        </p:txBody>
      </p:sp>
      <p:sp>
        <p:nvSpPr>
          <p:cNvPr id="45" name="TextBox 44">
            <a:extLst>
              <a:ext uri="{FF2B5EF4-FFF2-40B4-BE49-F238E27FC236}">
                <a16:creationId xmlns:a16="http://schemas.microsoft.com/office/drawing/2014/main" id="{5F1D3C44-BF2D-438D-863A-A5449DBAC12A}"/>
              </a:ext>
            </a:extLst>
          </p:cNvPr>
          <p:cNvSpPr txBox="1"/>
          <p:nvPr/>
        </p:nvSpPr>
        <p:spPr>
          <a:xfrm>
            <a:off x="162359" y="4281008"/>
            <a:ext cx="884123" cy="738664"/>
          </a:xfrm>
          <a:prstGeom prst="rect">
            <a:avLst/>
          </a:prstGeom>
          <a:noFill/>
        </p:spPr>
        <p:txBody>
          <a:bodyPr wrap="square" lIns="91440" tIns="45720" rIns="91440" bIns="45720" rtlCol="0" anchor="t">
            <a:spAutoFit/>
          </a:bodyPr>
          <a:lstStyle/>
          <a:p>
            <a:pPr algn="ctr"/>
            <a:r>
              <a:rPr lang="en-GB" sz="1050">
                <a:latin typeface="Arial"/>
                <a:cs typeface="Arial"/>
              </a:rPr>
              <a:t>Mixed fruit </a:t>
            </a:r>
            <a:r>
              <a:rPr lang="en-GB" sz="1050" dirty="0">
                <a:latin typeface="Arial"/>
                <a:cs typeface="Arial"/>
              </a:rPr>
              <a:t>from the UK, EU and Brazil </a:t>
            </a:r>
            <a:endParaRPr lang="en-GB" sz="1050" dirty="0">
              <a:latin typeface="Arial" panose="020B0604020202020204" pitchFamily="34" charset="0"/>
            </a:endParaRPr>
          </a:p>
        </p:txBody>
      </p:sp>
      <p:sp>
        <p:nvSpPr>
          <p:cNvPr id="48" name="TextBox 47">
            <a:extLst>
              <a:ext uri="{FF2B5EF4-FFF2-40B4-BE49-F238E27FC236}">
                <a16:creationId xmlns:a16="http://schemas.microsoft.com/office/drawing/2014/main" id="{1979ED51-CDFD-4E43-9C58-251B5BABD8F1}"/>
              </a:ext>
            </a:extLst>
          </p:cNvPr>
          <p:cNvSpPr txBox="1"/>
          <p:nvPr/>
        </p:nvSpPr>
        <p:spPr>
          <a:xfrm>
            <a:off x="2379067" y="4557257"/>
            <a:ext cx="1444918" cy="415498"/>
          </a:xfrm>
          <a:prstGeom prst="rect">
            <a:avLst/>
          </a:prstGeom>
          <a:noFill/>
        </p:spPr>
        <p:txBody>
          <a:bodyPr wrap="square" lIns="91440" tIns="45720" rIns="91440" bIns="45720" rtlCol="0" anchor="t">
            <a:spAutoFit/>
          </a:bodyPr>
          <a:lstStyle/>
          <a:p>
            <a:pPr algn="ctr"/>
            <a:r>
              <a:rPr lang="en-GB" sz="1050" dirty="0">
                <a:latin typeface="Arial"/>
                <a:cs typeface="Arial"/>
              </a:rPr>
              <a:t>Fruit is processed </a:t>
            </a:r>
            <a:r>
              <a:rPr lang="en-GB" sz="1050">
                <a:latin typeface="Arial"/>
                <a:cs typeface="Arial"/>
              </a:rPr>
              <a:t>into fruit juice</a:t>
            </a:r>
            <a:endParaRPr lang="en-GB" sz="1050">
              <a:latin typeface="Arial" panose="020B0604020202020204" pitchFamily="34" charset="0"/>
            </a:endParaRPr>
          </a:p>
        </p:txBody>
      </p:sp>
      <p:sp>
        <p:nvSpPr>
          <p:cNvPr id="51" name="TextBox 50">
            <a:extLst>
              <a:ext uri="{FF2B5EF4-FFF2-40B4-BE49-F238E27FC236}">
                <a16:creationId xmlns:a16="http://schemas.microsoft.com/office/drawing/2014/main" id="{93EC58EF-CE10-4638-A82B-743DA4550D64}"/>
              </a:ext>
            </a:extLst>
          </p:cNvPr>
          <p:cNvSpPr txBox="1"/>
          <p:nvPr/>
        </p:nvSpPr>
        <p:spPr>
          <a:xfrm>
            <a:off x="7030738" y="4321182"/>
            <a:ext cx="2225382" cy="1015663"/>
          </a:xfrm>
          <a:prstGeom prst="rect">
            <a:avLst/>
          </a:prstGeom>
          <a:noFill/>
        </p:spPr>
        <p:txBody>
          <a:bodyPr wrap="square" lIns="91440" tIns="45720" rIns="91440" bIns="45720" rtlCol="0" anchor="t">
            <a:spAutoFit/>
          </a:bodyPr>
          <a:lstStyle/>
          <a:p>
            <a:pPr algn="ctr"/>
            <a:r>
              <a:rPr lang="en-GB" sz="1000" dirty="0">
                <a:latin typeface="Arial"/>
                <a:cs typeface="Arial"/>
              </a:rPr>
              <a:t>The rules has been met as imported fruit from outside the UK and EU can be used provided non-originating weight </a:t>
            </a:r>
            <a:r>
              <a:rPr lang="en-GB" sz="1000">
                <a:latin typeface="Arial"/>
                <a:cs typeface="Arial"/>
              </a:rPr>
              <a:t>thresholds for sugar are met</a:t>
            </a:r>
            <a:endParaRPr lang="en-GB" sz="1000">
              <a:latin typeface="Calibri"/>
              <a:cs typeface="Calibri"/>
            </a:endParaRPr>
          </a:p>
          <a:p>
            <a:pPr algn="ctr"/>
            <a:endParaRPr lang="en-GB" sz="1000" dirty="0">
              <a:latin typeface="Arial"/>
            </a:endParaRPr>
          </a:p>
        </p:txBody>
      </p:sp>
      <p:pic>
        <p:nvPicPr>
          <p:cNvPr id="52" name="Picture 51" descr="A picture containing shape&#10;&#10;Description automatically generated">
            <a:extLst>
              <a:ext uri="{FF2B5EF4-FFF2-40B4-BE49-F238E27FC236}">
                <a16:creationId xmlns:a16="http://schemas.microsoft.com/office/drawing/2014/main" id="{E361D694-35E5-4D65-B56C-D88DD2F6F19A}"/>
              </a:ext>
            </a:extLst>
          </p:cNvPr>
          <p:cNvPicPr>
            <a:picLocks noChangeAspect="1"/>
          </p:cNvPicPr>
          <p:nvPr/>
        </p:nvPicPr>
        <p:blipFill rotWithShape="1">
          <a:blip r:embed="rId3">
            <a:extLst>
              <a:ext uri="{28A0092B-C50C-407E-A947-70E740481C1C}">
                <a14:useLocalDpi xmlns:a14="http://schemas.microsoft.com/office/drawing/2010/main" val="0"/>
              </a:ext>
            </a:extLst>
          </a:blip>
          <a:srcRect l="12564" t="10796" r="12750" b="25379"/>
          <a:stretch/>
        </p:blipFill>
        <p:spPr>
          <a:xfrm>
            <a:off x="4441573" y="1170229"/>
            <a:ext cx="545903" cy="466521"/>
          </a:xfrm>
          <a:prstGeom prst="rect">
            <a:avLst/>
          </a:prstGeom>
        </p:spPr>
      </p:pic>
      <p:pic>
        <p:nvPicPr>
          <p:cNvPr id="53" name="Picture 52" descr="A picture containing shape&#10;&#10;Description automatically generated">
            <a:extLst>
              <a:ext uri="{FF2B5EF4-FFF2-40B4-BE49-F238E27FC236}">
                <a16:creationId xmlns:a16="http://schemas.microsoft.com/office/drawing/2014/main" id="{690D7FDC-059F-41A9-A734-EEB32BE1BC43}"/>
              </a:ext>
            </a:extLst>
          </p:cNvPr>
          <p:cNvPicPr>
            <a:picLocks noChangeAspect="1"/>
          </p:cNvPicPr>
          <p:nvPr/>
        </p:nvPicPr>
        <p:blipFill rotWithShape="1">
          <a:blip r:embed="rId3">
            <a:extLst>
              <a:ext uri="{28A0092B-C50C-407E-A947-70E740481C1C}">
                <a14:useLocalDpi xmlns:a14="http://schemas.microsoft.com/office/drawing/2010/main" val="0"/>
              </a:ext>
            </a:extLst>
          </a:blip>
          <a:srcRect l="12564" t="10796" r="12750" b="25379"/>
          <a:stretch/>
        </p:blipFill>
        <p:spPr>
          <a:xfrm>
            <a:off x="4057648" y="4407121"/>
            <a:ext cx="545903" cy="466521"/>
          </a:xfrm>
          <a:prstGeom prst="rect">
            <a:avLst/>
          </a:prstGeom>
        </p:spPr>
      </p:pic>
      <p:sp>
        <p:nvSpPr>
          <p:cNvPr id="54" name="Arrow: Right 53">
            <a:extLst>
              <a:ext uri="{FF2B5EF4-FFF2-40B4-BE49-F238E27FC236}">
                <a16:creationId xmlns:a16="http://schemas.microsoft.com/office/drawing/2014/main" id="{B370C257-8D73-4A4F-934B-48D3195DB23F}"/>
              </a:ext>
            </a:extLst>
          </p:cNvPr>
          <p:cNvSpPr/>
          <p:nvPr/>
        </p:nvSpPr>
        <p:spPr>
          <a:xfrm>
            <a:off x="1575507" y="1219181"/>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56" name="Arrow: Right 55">
            <a:extLst>
              <a:ext uri="{FF2B5EF4-FFF2-40B4-BE49-F238E27FC236}">
                <a16:creationId xmlns:a16="http://schemas.microsoft.com/office/drawing/2014/main" id="{86263725-C2F8-4D69-BB65-13E6BAC00F0B}"/>
              </a:ext>
            </a:extLst>
          </p:cNvPr>
          <p:cNvSpPr/>
          <p:nvPr/>
        </p:nvSpPr>
        <p:spPr>
          <a:xfrm>
            <a:off x="5873621" y="121918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57" name="Arrow: Right 56">
            <a:extLst>
              <a:ext uri="{FF2B5EF4-FFF2-40B4-BE49-F238E27FC236}">
                <a16:creationId xmlns:a16="http://schemas.microsoft.com/office/drawing/2014/main" id="{96CF9104-1C29-4BD5-B945-3A7CEE074071}"/>
              </a:ext>
            </a:extLst>
          </p:cNvPr>
          <p:cNvSpPr/>
          <p:nvPr/>
        </p:nvSpPr>
        <p:spPr>
          <a:xfrm>
            <a:off x="1592620" y="2351979"/>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59" name="Graphic 24" descr="Checkmark">
            <a:extLst>
              <a:ext uri="{FF2B5EF4-FFF2-40B4-BE49-F238E27FC236}">
                <a16:creationId xmlns:a16="http://schemas.microsoft.com/office/drawing/2014/main" id="{B106FB57-306F-4748-BA8D-DFD4EC5CF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954" y="2212558"/>
            <a:ext cx="649543" cy="66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Arrow: Right 60">
            <a:extLst>
              <a:ext uri="{FF2B5EF4-FFF2-40B4-BE49-F238E27FC236}">
                <a16:creationId xmlns:a16="http://schemas.microsoft.com/office/drawing/2014/main" id="{A52D1C4C-4154-43D7-BC8B-D0C4471E70CA}"/>
              </a:ext>
            </a:extLst>
          </p:cNvPr>
          <p:cNvSpPr/>
          <p:nvPr/>
        </p:nvSpPr>
        <p:spPr>
          <a:xfrm>
            <a:off x="5885653" y="235669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62" name="Arrow: Right 61">
            <a:extLst>
              <a:ext uri="{FF2B5EF4-FFF2-40B4-BE49-F238E27FC236}">
                <a16:creationId xmlns:a16="http://schemas.microsoft.com/office/drawing/2014/main" id="{506015CF-58EB-4CC0-80EF-E375E6AB9688}"/>
              </a:ext>
            </a:extLst>
          </p:cNvPr>
          <p:cNvSpPr/>
          <p:nvPr/>
        </p:nvSpPr>
        <p:spPr>
          <a:xfrm>
            <a:off x="1587183" y="348290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65" name="Arrow: Right 64">
            <a:extLst>
              <a:ext uri="{FF2B5EF4-FFF2-40B4-BE49-F238E27FC236}">
                <a16:creationId xmlns:a16="http://schemas.microsoft.com/office/drawing/2014/main" id="{3387945E-D0A5-405C-9206-073D5A967ACA}"/>
              </a:ext>
            </a:extLst>
          </p:cNvPr>
          <p:cNvSpPr/>
          <p:nvPr/>
        </p:nvSpPr>
        <p:spPr>
          <a:xfrm>
            <a:off x="5873621" y="3485734"/>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66" name="Arrow: Right 65">
            <a:extLst>
              <a:ext uri="{FF2B5EF4-FFF2-40B4-BE49-F238E27FC236}">
                <a16:creationId xmlns:a16="http://schemas.microsoft.com/office/drawing/2014/main" id="{7F38F218-4D5F-4E58-8995-5C99A39245AB}"/>
              </a:ext>
            </a:extLst>
          </p:cNvPr>
          <p:cNvSpPr/>
          <p:nvPr/>
        </p:nvSpPr>
        <p:spPr>
          <a:xfrm>
            <a:off x="1591017" y="4509294"/>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68" name="Arrow: Right 67">
            <a:extLst>
              <a:ext uri="{FF2B5EF4-FFF2-40B4-BE49-F238E27FC236}">
                <a16:creationId xmlns:a16="http://schemas.microsoft.com/office/drawing/2014/main" id="{C5AA0900-EF38-4D23-A9E9-3F61E496AE03}"/>
              </a:ext>
            </a:extLst>
          </p:cNvPr>
          <p:cNvSpPr/>
          <p:nvPr/>
        </p:nvSpPr>
        <p:spPr>
          <a:xfrm>
            <a:off x="5873621" y="4495963"/>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46" name="Cross 45">
            <a:extLst>
              <a:ext uri="{FF2B5EF4-FFF2-40B4-BE49-F238E27FC236}">
                <a16:creationId xmlns:a16="http://schemas.microsoft.com/office/drawing/2014/main" id="{6D35372C-87FB-4C8D-9084-9D547799F74B}"/>
              </a:ext>
            </a:extLst>
          </p:cNvPr>
          <p:cNvSpPr/>
          <p:nvPr/>
        </p:nvSpPr>
        <p:spPr>
          <a:xfrm rot="2749312">
            <a:off x="6410567" y="3365413"/>
            <a:ext cx="627783" cy="619262"/>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pic>
        <p:nvPicPr>
          <p:cNvPr id="2" name="Picture 9" descr="A picture containing shape&#10;&#10;Description automatically generated">
            <a:extLst>
              <a:ext uri="{FF2B5EF4-FFF2-40B4-BE49-F238E27FC236}">
                <a16:creationId xmlns:a16="http://schemas.microsoft.com/office/drawing/2014/main" id="{FF020435-7926-463B-B0E3-A6CCA62EBDCB}"/>
              </a:ext>
            </a:extLst>
          </p:cNvPr>
          <p:cNvPicPr>
            <a:picLocks noChangeAspect="1"/>
          </p:cNvPicPr>
          <p:nvPr/>
        </p:nvPicPr>
        <p:blipFill>
          <a:blip r:embed="rId4"/>
          <a:stretch>
            <a:fillRect/>
          </a:stretch>
        </p:blipFill>
        <p:spPr>
          <a:xfrm>
            <a:off x="977660" y="1166363"/>
            <a:ext cx="449293" cy="406161"/>
          </a:xfrm>
          <a:prstGeom prst="rect">
            <a:avLst/>
          </a:prstGeom>
        </p:spPr>
      </p:pic>
      <p:pic>
        <p:nvPicPr>
          <p:cNvPr id="13" name="Picture 13" descr="A picture containing shape&#10;&#10;Description automatically generated">
            <a:extLst>
              <a:ext uri="{FF2B5EF4-FFF2-40B4-BE49-F238E27FC236}">
                <a16:creationId xmlns:a16="http://schemas.microsoft.com/office/drawing/2014/main" id="{602D7D17-97FF-4D46-936F-760C6E0E3975}"/>
              </a:ext>
            </a:extLst>
          </p:cNvPr>
          <p:cNvPicPr>
            <a:picLocks noChangeAspect="1"/>
          </p:cNvPicPr>
          <p:nvPr/>
        </p:nvPicPr>
        <p:blipFill>
          <a:blip r:embed="rId5"/>
          <a:stretch>
            <a:fillRect/>
          </a:stretch>
        </p:blipFill>
        <p:spPr>
          <a:xfrm>
            <a:off x="5085990" y="2190750"/>
            <a:ext cx="697302" cy="664953"/>
          </a:xfrm>
          <a:prstGeom prst="rect">
            <a:avLst/>
          </a:prstGeom>
        </p:spPr>
      </p:pic>
      <p:pic>
        <p:nvPicPr>
          <p:cNvPr id="14" name="Picture 14" descr="A picture containing shape&#10;&#10;Description automatically generated">
            <a:extLst>
              <a:ext uri="{FF2B5EF4-FFF2-40B4-BE49-F238E27FC236}">
                <a16:creationId xmlns:a16="http://schemas.microsoft.com/office/drawing/2014/main" id="{C5AD29E8-FE42-4A9B-999D-A0289F60FF4C}"/>
              </a:ext>
            </a:extLst>
          </p:cNvPr>
          <p:cNvPicPr>
            <a:picLocks noChangeAspect="1"/>
          </p:cNvPicPr>
          <p:nvPr/>
        </p:nvPicPr>
        <p:blipFill>
          <a:blip r:embed="rId6"/>
          <a:stretch>
            <a:fillRect/>
          </a:stretch>
        </p:blipFill>
        <p:spPr>
          <a:xfrm>
            <a:off x="5085990" y="1220278"/>
            <a:ext cx="546340" cy="470859"/>
          </a:xfrm>
          <a:prstGeom prst="rect">
            <a:avLst/>
          </a:prstGeom>
        </p:spPr>
      </p:pic>
      <p:pic>
        <p:nvPicPr>
          <p:cNvPr id="55" name="Picture 54" descr="A picture containing shape&#10;&#10;Description automatically generated">
            <a:extLst>
              <a:ext uri="{FF2B5EF4-FFF2-40B4-BE49-F238E27FC236}">
                <a16:creationId xmlns:a16="http://schemas.microsoft.com/office/drawing/2014/main" id="{1AE862FC-E238-4163-B535-EC4ECD5267F8}"/>
              </a:ext>
            </a:extLst>
          </p:cNvPr>
          <p:cNvPicPr>
            <a:picLocks noChangeAspect="1"/>
          </p:cNvPicPr>
          <p:nvPr/>
        </p:nvPicPr>
        <p:blipFill rotWithShape="1">
          <a:blip r:embed="rId3">
            <a:extLst>
              <a:ext uri="{28A0092B-C50C-407E-A947-70E740481C1C}">
                <a14:useLocalDpi xmlns:a14="http://schemas.microsoft.com/office/drawing/2010/main" val="0"/>
              </a:ext>
            </a:extLst>
          </a:blip>
          <a:srcRect l="12564" t="10796" r="12750" b="25379"/>
          <a:stretch/>
        </p:blipFill>
        <p:spPr>
          <a:xfrm>
            <a:off x="4527836" y="2259314"/>
            <a:ext cx="545903" cy="466521"/>
          </a:xfrm>
          <a:prstGeom prst="rect">
            <a:avLst/>
          </a:prstGeom>
        </p:spPr>
      </p:pic>
      <p:pic>
        <p:nvPicPr>
          <p:cNvPr id="15" name="Picture 15" descr="A picture containing shape&#10;&#10;Description automatically generated">
            <a:extLst>
              <a:ext uri="{FF2B5EF4-FFF2-40B4-BE49-F238E27FC236}">
                <a16:creationId xmlns:a16="http://schemas.microsoft.com/office/drawing/2014/main" id="{D166C768-A55C-4FE2-A7FD-4D15A34C52D3}"/>
              </a:ext>
            </a:extLst>
          </p:cNvPr>
          <p:cNvPicPr>
            <a:picLocks noChangeAspect="1"/>
          </p:cNvPicPr>
          <p:nvPr/>
        </p:nvPicPr>
        <p:blipFill>
          <a:blip r:embed="rId7"/>
          <a:stretch>
            <a:fillRect/>
          </a:stretch>
        </p:blipFill>
        <p:spPr>
          <a:xfrm>
            <a:off x="794349" y="3312184"/>
            <a:ext cx="729651" cy="697302"/>
          </a:xfrm>
          <a:prstGeom prst="rect">
            <a:avLst/>
          </a:prstGeom>
        </p:spPr>
      </p:pic>
      <p:pic>
        <p:nvPicPr>
          <p:cNvPr id="16" name="Picture 16" descr="A picture containing shape&#10;&#10;Description automatically generated">
            <a:extLst>
              <a:ext uri="{FF2B5EF4-FFF2-40B4-BE49-F238E27FC236}">
                <a16:creationId xmlns:a16="http://schemas.microsoft.com/office/drawing/2014/main" id="{1A8A67DA-4491-45E3-B813-BFB719EA89E8}"/>
              </a:ext>
            </a:extLst>
          </p:cNvPr>
          <p:cNvPicPr>
            <a:picLocks noChangeAspect="1"/>
          </p:cNvPicPr>
          <p:nvPr/>
        </p:nvPicPr>
        <p:blipFill>
          <a:blip r:embed="rId8"/>
          <a:stretch>
            <a:fillRect/>
          </a:stretch>
        </p:blipFill>
        <p:spPr>
          <a:xfrm>
            <a:off x="5247735" y="3333749"/>
            <a:ext cx="460076" cy="427727"/>
          </a:xfrm>
          <a:prstGeom prst="rect">
            <a:avLst/>
          </a:prstGeom>
        </p:spPr>
      </p:pic>
      <p:pic>
        <p:nvPicPr>
          <p:cNvPr id="58" name="Picture 57" descr="A picture containing shape&#10;&#10;Description automatically generated">
            <a:extLst>
              <a:ext uri="{FF2B5EF4-FFF2-40B4-BE49-F238E27FC236}">
                <a16:creationId xmlns:a16="http://schemas.microsoft.com/office/drawing/2014/main" id="{611F6AAF-39D9-42F9-A0E7-DE45BF36ACE6}"/>
              </a:ext>
            </a:extLst>
          </p:cNvPr>
          <p:cNvPicPr>
            <a:picLocks noChangeAspect="1"/>
          </p:cNvPicPr>
          <p:nvPr/>
        </p:nvPicPr>
        <p:blipFill rotWithShape="1">
          <a:blip r:embed="rId3">
            <a:extLst>
              <a:ext uri="{28A0092B-C50C-407E-A947-70E740481C1C}">
                <a14:useLocalDpi xmlns:a14="http://schemas.microsoft.com/office/drawing/2010/main" val="0"/>
              </a:ext>
            </a:extLst>
          </a:blip>
          <a:srcRect l="12564" t="10796" r="12750" b="25379"/>
          <a:stretch/>
        </p:blipFill>
        <p:spPr>
          <a:xfrm>
            <a:off x="4689581" y="3305267"/>
            <a:ext cx="545903" cy="466521"/>
          </a:xfrm>
          <a:prstGeom prst="rect">
            <a:avLst/>
          </a:prstGeom>
        </p:spPr>
      </p:pic>
      <p:pic>
        <p:nvPicPr>
          <p:cNvPr id="18" name="Picture 4" descr="A picture containing shape&#10;&#10;Description automatically generated">
            <a:extLst>
              <a:ext uri="{FF2B5EF4-FFF2-40B4-BE49-F238E27FC236}">
                <a16:creationId xmlns:a16="http://schemas.microsoft.com/office/drawing/2014/main" id="{11BD0C40-FC7D-431F-B5BB-7B6D05D16547}"/>
              </a:ext>
            </a:extLst>
          </p:cNvPr>
          <p:cNvPicPr>
            <a:picLocks noChangeAspect="1"/>
          </p:cNvPicPr>
          <p:nvPr/>
        </p:nvPicPr>
        <p:blipFill rotWithShape="1">
          <a:blip r:embed="rId9"/>
          <a:srcRect r="-1887" b="14633"/>
          <a:stretch/>
        </p:blipFill>
        <p:spPr>
          <a:xfrm>
            <a:off x="940804" y="4525183"/>
            <a:ext cx="509082" cy="421983"/>
          </a:xfrm>
          <a:prstGeom prst="rect">
            <a:avLst/>
          </a:prstGeom>
        </p:spPr>
      </p:pic>
      <p:pic>
        <p:nvPicPr>
          <p:cNvPr id="4" name="Picture 5" descr="A picture containing shape&#10;&#10;Description automatically generated">
            <a:extLst>
              <a:ext uri="{FF2B5EF4-FFF2-40B4-BE49-F238E27FC236}">
                <a16:creationId xmlns:a16="http://schemas.microsoft.com/office/drawing/2014/main" id="{8722CEB6-82DD-4FC4-8F28-EB2BC557B20E}"/>
              </a:ext>
            </a:extLst>
          </p:cNvPr>
          <p:cNvPicPr>
            <a:picLocks noChangeAspect="1"/>
          </p:cNvPicPr>
          <p:nvPr/>
        </p:nvPicPr>
        <p:blipFill>
          <a:blip r:embed="rId10"/>
          <a:stretch>
            <a:fillRect/>
          </a:stretch>
        </p:blipFill>
        <p:spPr>
          <a:xfrm>
            <a:off x="4988943" y="4465966"/>
            <a:ext cx="395378" cy="384595"/>
          </a:xfrm>
          <a:prstGeom prst="rect">
            <a:avLst/>
          </a:prstGeom>
        </p:spPr>
      </p:pic>
      <p:pic>
        <p:nvPicPr>
          <p:cNvPr id="50" name="Graphic 24" descr="Checkmark">
            <a:extLst>
              <a:ext uri="{FF2B5EF4-FFF2-40B4-BE49-F238E27FC236}">
                <a16:creationId xmlns:a16="http://schemas.microsoft.com/office/drawing/2014/main" id="{BCC4D1D1-32EA-4EE2-AED4-5142D7699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954" y="4326029"/>
            <a:ext cx="649543" cy="66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picture containing shape&#10;&#10;Description automatically generated">
            <a:extLst>
              <a:ext uri="{FF2B5EF4-FFF2-40B4-BE49-F238E27FC236}">
                <a16:creationId xmlns:a16="http://schemas.microsoft.com/office/drawing/2014/main" id="{6DF55305-5A51-4D32-89E2-8D06521E25A7}"/>
              </a:ext>
            </a:extLst>
          </p:cNvPr>
          <p:cNvPicPr>
            <a:picLocks noChangeAspect="1"/>
          </p:cNvPicPr>
          <p:nvPr/>
        </p:nvPicPr>
        <p:blipFill>
          <a:blip r:embed="rId11"/>
          <a:stretch>
            <a:fillRect/>
          </a:stretch>
        </p:blipFill>
        <p:spPr>
          <a:xfrm>
            <a:off x="1010009" y="2298579"/>
            <a:ext cx="384595" cy="384595"/>
          </a:xfrm>
          <a:prstGeom prst="rect">
            <a:avLst/>
          </a:prstGeom>
        </p:spPr>
      </p:pic>
    </p:spTree>
    <p:extLst>
      <p:ext uri="{BB962C8B-B14F-4D97-AF65-F5344CB8AC3E}">
        <p14:creationId xmlns:p14="http://schemas.microsoft.com/office/powerpoint/2010/main" val="378758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FCD66C-52B1-41F6-B6E9-972159570FC8}"/>
              </a:ext>
            </a:extLst>
          </p:cNvPr>
          <p:cNvSpPr>
            <a:spLocks noGrp="1"/>
          </p:cNvSpPr>
          <p:nvPr>
            <p:ph type="subTitle" idx="1"/>
          </p:nvPr>
        </p:nvSpPr>
        <p:spPr>
          <a:xfrm>
            <a:off x="38966" y="8301"/>
            <a:ext cx="9144000" cy="829600"/>
          </a:xfrm>
        </p:spPr>
        <p:txBody>
          <a:bodyPr rtlCol="0">
            <a:normAutofit fontScale="77500" lnSpcReduction="20000"/>
          </a:bodyPr>
          <a:lstStyle/>
          <a:p>
            <a:pPr algn="l" eaLnBrk="1" fontAlgn="auto" hangingPunct="1">
              <a:spcAft>
                <a:spcPts val="0"/>
              </a:spcAft>
              <a:defRPr/>
            </a:pPr>
            <a:r>
              <a:rPr lang="en-GB" b="1">
                <a:solidFill>
                  <a:srgbClr val="00AF41"/>
                </a:solidFill>
                <a:latin typeface="Arial"/>
                <a:cs typeface="Arial"/>
              </a:rPr>
              <a:t>Example 7 –  Chocolate products of Chapter 18 (Cocoa and cocoa preparations)</a:t>
            </a:r>
            <a:endParaRPr lang="en-US">
              <a:latin typeface="Arial"/>
              <a:cs typeface="Arial"/>
            </a:endParaRPr>
          </a:p>
          <a:p>
            <a:pPr algn="l" eaLnBrk="1" fontAlgn="auto" hangingPunct="1">
              <a:spcAft>
                <a:spcPts val="0"/>
              </a:spcAft>
              <a:defRPr/>
            </a:pPr>
            <a:r>
              <a:rPr lang="en-GB" dirty="0">
                <a:solidFill>
                  <a:srgbClr val="00AF41"/>
                </a:solidFill>
                <a:latin typeface="Arial"/>
                <a:cs typeface="Arial"/>
              </a:rPr>
              <a:t>Chocolate of 1806 has a change of heading rule, with requirements for wholly obtained dairy and non-originating sugar not exceeding 40% of the weight or 30% of the value. </a:t>
            </a:r>
            <a:r>
              <a:rPr lang="en-GB" dirty="0">
                <a:solidFill>
                  <a:srgbClr val="00AF41"/>
                </a:solidFill>
                <a:latin typeface="Arial"/>
                <a:ea typeface="+mn-lt"/>
                <a:cs typeface="Arial"/>
              </a:rPr>
              <a:t>Bilateral cumulation would allow the use of EU content if processing goes beyond insufficient.</a:t>
            </a:r>
            <a:endParaRPr lang="en-GB" dirty="0">
              <a:solidFill>
                <a:srgbClr val="00AF41"/>
              </a:solidFill>
              <a:latin typeface="Arial"/>
              <a:cs typeface="Arial"/>
            </a:endParaRPr>
          </a:p>
        </p:txBody>
      </p:sp>
      <p:sp>
        <p:nvSpPr>
          <p:cNvPr id="72" name="L-Shape 3">
            <a:extLst>
              <a:ext uri="{FF2B5EF4-FFF2-40B4-BE49-F238E27FC236}">
                <a16:creationId xmlns:a16="http://schemas.microsoft.com/office/drawing/2014/main" id="{6B9D080C-7DE0-4D0E-9D3D-3B4C032C7AE2}"/>
              </a:ext>
            </a:extLst>
          </p:cNvPr>
          <p:cNvSpPr/>
          <p:nvPr/>
        </p:nvSpPr>
        <p:spPr>
          <a:xfrm rot="10800000">
            <a:off x="6064247" y="786808"/>
            <a:ext cx="2989263" cy="4263025"/>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srgbClr val="FFFF00"/>
              </a:solidFill>
              <a:latin typeface="Arial" panose="020B0604020202020204" pitchFamily="34" charset="0"/>
              <a:cs typeface="Arial" panose="020B0604020202020204" pitchFamily="34" charset="0"/>
            </a:endParaRPr>
          </a:p>
        </p:txBody>
      </p:sp>
      <p:sp>
        <p:nvSpPr>
          <p:cNvPr id="73" name="L-Shape 4">
            <a:extLst>
              <a:ext uri="{FF2B5EF4-FFF2-40B4-BE49-F238E27FC236}">
                <a16:creationId xmlns:a16="http://schemas.microsoft.com/office/drawing/2014/main" id="{7834D807-AD9A-4E52-BEDC-085A796C45D9}"/>
              </a:ext>
            </a:extLst>
          </p:cNvPr>
          <p:cNvSpPr/>
          <p:nvPr/>
        </p:nvSpPr>
        <p:spPr>
          <a:xfrm rot="10800000">
            <a:off x="1724025" y="787397"/>
            <a:ext cx="4351338" cy="4262437"/>
          </a:xfrm>
          <a:prstGeom prst="rect">
            <a:avLst/>
          </a:prstGeom>
          <a:solidFill>
            <a:srgbClr val="4472C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4" name="L-Shape 6">
            <a:extLst>
              <a:ext uri="{FF2B5EF4-FFF2-40B4-BE49-F238E27FC236}">
                <a16:creationId xmlns:a16="http://schemas.microsoft.com/office/drawing/2014/main" id="{E63A0F4D-4092-4C4B-819E-8D57844A7BCC}"/>
              </a:ext>
            </a:extLst>
          </p:cNvPr>
          <p:cNvSpPr/>
          <p:nvPr/>
        </p:nvSpPr>
        <p:spPr>
          <a:xfrm>
            <a:off x="61913" y="787400"/>
            <a:ext cx="1704975" cy="4270375"/>
          </a:xfrm>
          <a:prstGeom prst="rect">
            <a:avLst/>
          </a:prstGeom>
          <a:solidFill>
            <a:srgbClr val="F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75" name="Straight Connector 74">
            <a:extLst>
              <a:ext uri="{FF2B5EF4-FFF2-40B4-BE49-F238E27FC236}">
                <a16:creationId xmlns:a16="http://schemas.microsoft.com/office/drawing/2014/main" id="{C9347711-EBB8-4E01-8734-B868D6D30E6E}"/>
              </a:ext>
            </a:extLst>
          </p:cNvPr>
          <p:cNvCxnSpPr>
            <a:cxnSpLocks/>
          </p:cNvCxnSpPr>
          <p:nvPr/>
        </p:nvCxnSpPr>
        <p:spPr>
          <a:xfrm>
            <a:off x="1762125" y="787400"/>
            <a:ext cx="14288" cy="4262438"/>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Straight Connector 77">
            <a:extLst>
              <a:ext uri="{FF2B5EF4-FFF2-40B4-BE49-F238E27FC236}">
                <a16:creationId xmlns:a16="http://schemas.microsoft.com/office/drawing/2014/main" id="{C92E183F-5A61-4D35-8E1E-59464C341FE4}"/>
              </a:ext>
            </a:extLst>
          </p:cNvPr>
          <p:cNvCxnSpPr>
            <a:cxnSpLocks/>
          </p:cNvCxnSpPr>
          <p:nvPr/>
        </p:nvCxnSpPr>
        <p:spPr>
          <a:xfrm>
            <a:off x="6061075" y="787400"/>
            <a:ext cx="6350" cy="4270375"/>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9" name="TextBox 78">
            <a:extLst>
              <a:ext uri="{FF2B5EF4-FFF2-40B4-BE49-F238E27FC236}">
                <a16:creationId xmlns:a16="http://schemas.microsoft.com/office/drawing/2014/main" id="{6E3CB181-EE0F-44BF-9A80-F380177A2310}"/>
              </a:ext>
            </a:extLst>
          </p:cNvPr>
          <p:cNvSpPr txBox="1"/>
          <p:nvPr/>
        </p:nvSpPr>
        <p:spPr>
          <a:xfrm>
            <a:off x="3316287" y="732700"/>
            <a:ext cx="1366943" cy="253916"/>
          </a:xfrm>
          <a:prstGeom prst="rect">
            <a:avLst/>
          </a:prstGeom>
          <a:noFill/>
        </p:spPr>
        <p:txBody>
          <a:bodyPr wrap="square">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UK Processing</a:t>
            </a:r>
          </a:p>
        </p:txBody>
      </p:sp>
      <p:sp>
        <p:nvSpPr>
          <p:cNvPr id="80" name="TextBox 79">
            <a:extLst>
              <a:ext uri="{FF2B5EF4-FFF2-40B4-BE49-F238E27FC236}">
                <a16:creationId xmlns:a16="http://schemas.microsoft.com/office/drawing/2014/main" id="{49B0487B-ADE3-44E3-A93E-E22416220E0E}"/>
              </a:ext>
            </a:extLst>
          </p:cNvPr>
          <p:cNvSpPr txBox="1"/>
          <p:nvPr/>
        </p:nvSpPr>
        <p:spPr>
          <a:xfrm>
            <a:off x="359245" y="737859"/>
            <a:ext cx="1592263" cy="253916"/>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1050" b="1">
                <a:latin typeface="Arial" panose="020B0604020202020204" pitchFamily="34" charset="0"/>
              </a:rPr>
              <a:t>Ingredients </a:t>
            </a:r>
            <a:endParaRPr lang="en-GB" sz="1050" b="1">
              <a:solidFill>
                <a:prstClr val="black"/>
              </a:solidFill>
              <a:latin typeface="Arial" panose="020B0604020202020204" pitchFamily="34" charset="0"/>
            </a:endParaRPr>
          </a:p>
        </p:txBody>
      </p:sp>
      <p:cxnSp>
        <p:nvCxnSpPr>
          <p:cNvPr id="84" name="Straight Connector 83">
            <a:extLst>
              <a:ext uri="{FF2B5EF4-FFF2-40B4-BE49-F238E27FC236}">
                <a16:creationId xmlns:a16="http://schemas.microsoft.com/office/drawing/2014/main" id="{FD6AC652-A4C9-4ABA-A90E-16BA9953E9BF}"/>
              </a:ext>
            </a:extLst>
          </p:cNvPr>
          <p:cNvCxnSpPr>
            <a:cxnSpLocks/>
          </p:cNvCxnSpPr>
          <p:nvPr/>
        </p:nvCxnSpPr>
        <p:spPr>
          <a:xfrm>
            <a:off x="62291" y="2153883"/>
            <a:ext cx="8972550" cy="11113"/>
          </a:xfrm>
          <a:prstGeom prst="line">
            <a:avLst/>
          </a:prstGeom>
          <a:ln w="38100"/>
        </p:spPr>
        <p:style>
          <a:lnRef idx="1">
            <a:schemeClr val="dk1"/>
          </a:lnRef>
          <a:fillRef idx="0">
            <a:schemeClr val="dk1"/>
          </a:fillRef>
          <a:effectRef idx="0">
            <a:schemeClr val="dk1"/>
          </a:effectRef>
          <a:fontRef idx="minor">
            <a:schemeClr val="tx1"/>
          </a:fontRef>
        </p:style>
      </p:cxnSp>
      <p:sp>
        <p:nvSpPr>
          <p:cNvPr id="87" name="TextBox 86">
            <a:extLst>
              <a:ext uri="{FF2B5EF4-FFF2-40B4-BE49-F238E27FC236}">
                <a16:creationId xmlns:a16="http://schemas.microsoft.com/office/drawing/2014/main" id="{E8810B01-B314-4E57-BC19-0AD6B5831803}"/>
              </a:ext>
            </a:extLst>
          </p:cNvPr>
          <p:cNvSpPr txBox="1"/>
          <p:nvPr/>
        </p:nvSpPr>
        <p:spPr>
          <a:xfrm>
            <a:off x="6462333" y="744363"/>
            <a:ext cx="2549525" cy="253916"/>
          </a:xfrm>
          <a:prstGeom prst="rect">
            <a:avLst/>
          </a:prstGeom>
          <a:noFill/>
        </p:spPr>
        <p:txBody>
          <a:bodyPr>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Sufficient Processing? (PSR)</a:t>
            </a:r>
          </a:p>
        </p:txBody>
      </p:sp>
      <p:sp>
        <p:nvSpPr>
          <p:cNvPr id="91" name="TextBox 90">
            <a:extLst>
              <a:ext uri="{FF2B5EF4-FFF2-40B4-BE49-F238E27FC236}">
                <a16:creationId xmlns:a16="http://schemas.microsoft.com/office/drawing/2014/main" id="{B2C22068-E4AD-4C3E-A3A9-A7547BF96539}"/>
              </a:ext>
            </a:extLst>
          </p:cNvPr>
          <p:cNvSpPr txBox="1"/>
          <p:nvPr/>
        </p:nvSpPr>
        <p:spPr>
          <a:xfrm>
            <a:off x="6850841" y="999165"/>
            <a:ext cx="2366697" cy="1169551"/>
          </a:xfrm>
          <a:prstGeom prst="rect">
            <a:avLst/>
          </a:prstGeom>
          <a:noFill/>
        </p:spPr>
        <p:txBody>
          <a:bodyPr wrap="square" lIns="91440" tIns="45720" rIns="91440" bIns="45720" anchor="t">
            <a:spAutoFit/>
          </a:bodyPr>
          <a:lstStyle/>
          <a:p>
            <a:pPr algn="ctr" defTabSz="685800">
              <a:spcBef>
                <a:spcPts val="0"/>
              </a:spcBef>
              <a:spcAft>
                <a:spcPts val="0"/>
              </a:spcAft>
              <a:defRPr/>
            </a:pPr>
            <a:r>
              <a:rPr lang="en-GB" sz="1000">
                <a:latin typeface="Arial"/>
                <a:cs typeface="Arial"/>
              </a:rPr>
              <a:t>Bilateral cumulation with the EU applies and </a:t>
            </a:r>
            <a:r>
              <a:rPr lang="en-GB" sz="1000" dirty="0">
                <a:latin typeface="Arial"/>
                <a:cs typeface="Arial"/>
              </a:rPr>
              <a:t>allows for EU sugar to be used when processed into a chocolate bar. A chocolate bar is in a different heading to cocoa beans so use of imported cocoa </a:t>
            </a:r>
            <a:r>
              <a:rPr lang="en-GB" sz="1000">
                <a:latin typeface="Arial"/>
                <a:cs typeface="Arial"/>
              </a:rPr>
              <a:t>beans from outside UK and EU is permitted. </a:t>
            </a:r>
            <a:endParaRPr lang="en-US" sz="1000">
              <a:latin typeface="Arial"/>
              <a:cs typeface="Arial"/>
            </a:endParaRPr>
          </a:p>
        </p:txBody>
      </p:sp>
      <p:pic>
        <p:nvPicPr>
          <p:cNvPr id="4" name="Picture 3" descr="A picture containing shape&#10;&#10;Description automatically generated">
            <a:extLst>
              <a:ext uri="{FF2B5EF4-FFF2-40B4-BE49-F238E27FC236}">
                <a16:creationId xmlns:a16="http://schemas.microsoft.com/office/drawing/2014/main" id="{A0B1C638-34E9-433F-8378-B4B91450D04B}"/>
              </a:ext>
            </a:extLst>
          </p:cNvPr>
          <p:cNvPicPr>
            <a:picLocks noChangeAspect="1"/>
          </p:cNvPicPr>
          <p:nvPr/>
        </p:nvPicPr>
        <p:blipFill rotWithShape="1">
          <a:blip r:embed="rId2">
            <a:extLst>
              <a:ext uri="{28A0092B-C50C-407E-A947-70E740481C1C}">
                <a14:useLocalDpi xmlns:a14="http://schemas.microsoft.com/office/drawing/2010/main" val="0"/>
              </a:ext>
            </a:extLst>
          </a:blip>
          <a:srcRect l="18528" t="6470" r="18829" b="19599"/>
          <a:stretch/>
        </p:blipFill>
        <p:spPr>
          <a:xfrm>
            <a:off x="1212266" y="959279"/>
            <a:ext cx="310900" cy="344636"/>
          </a:xfrm>
          <a:prstGeom prst="rect">
            <a:avLst/>
          </a:prstGeom>
        </p:spPr>
      </p:pic>
      <p:sp>
        <p:nvSpPr>
          <p:cNvPr id="5" name="TextBox 4">
            <a:extLst>
              <a:ext uri="{FF2B5EF4-FFF2-40B4-BE49-F238E27FC236}">
                <a16:creationId xmlns:a16="http://schemas.microsoft.com/office/drawing/2014/main" id="{46B8AB05-D92A-44CA-AF62-70FD0B9FEB21}"/>
              </a:ext>
            </a:extLst>
          </p:cNvPr>
          <p:cNvSpPr txBox="1"/>
          <p:nvPr/>
        </p:nvSpPr>
        <p:spPr>
          <a:xfrm>
            <a:off x="143844" y="955095"/>
            <a:ext cx="999429" cy="1015663"/>
          </a:xfrm>
          <a:prstGeom prst="rect">
            <a:avLst/>
          </a:prstGeom>
          <a:noFill/>
        </p:spPr>
        <p:txBody>
          <a:bodyPr wrap="square" lIns="91440" tIns="45720" rIns="91440" bIns="45720" rtlCol="0" anchor="t">
            <a:spAutoFit/>
          </a:bodyPr>
          <a:lstStyle/>
          <a:p>
            <a:pPr algn="ctr"/>
            <a:r>
              <a:rPr lang="en-GB" sz="1000" dirty="0">
                <a:latin typeface="Arial"/>
                <a:cs typeface="Arial"/>
              </a:rPr>
              <a:t>Cocoa beans from Ghana, refined beet sugar from the EU and milk from the UK</a:t>
            </a:r>
          </a:p>
        </p:txBody>
      </p:sp>
      <p:sp>
        <p:nvSpPr>
          <p:cNvPr id="27" name="TextBox 26">
            <a:extLst>
              <a:ext uri="{FF2B5EF4-FFF2-40B4-BE49-F238E27FC236}">
                <a16:creationId xmlns:a16="http://schemas.microsoft.com/office/drawing/2014/main" id="{EF38CC41-85AC-44B9-982D-61141FECD679}"/>
              </a:ext>
            </a:extLst>
          </p:cNvPr>
          <p:cNvSpPr txBox="1"/>
          <p:nvPr/>
        </p:nvSpPr>
        <p:spPr>
          <a:xfrm>
            <a:off x="115486" y="2369831"/>
            <a:ext cx="1006221" cy="1169551"/>
          </a:xfrm>
          <a:prstGeom prst="rect">
            <a:avLst/>
          </a:prstGeom>
          <a:noFill/>
        </p:spPr>
        <p:txBody>
          <a:bodyPr wrap="square" lIns="91440" tIns="45720" rIns="91440" bIns="45720" rtlCol="0" anchor="t">
            <a:spAutoFit/>
          </a:bodyPr>
          <a:lstStyle/>
          <a:p>
            <a:pPr algn="ctr"/>
            <a:r>
              <a:rPr lang="en-GB" sz="1000" dirty="0">
                <a:latin typeface="Arial"/>
                <a:cs typeface="Arial"/>
              </a:rPr>
              <a:t>Cocoa beans from Ghana, refined cane sugar from Belize and milk from the UK</a:t>
            </a:r>
            <a:endParaRPr lang="en-GB" sz="1000" dirty="0">
              <a:latin typeface="Arial" panose="020B0604020202020204" pitchFamily="34" charset="0"/>
            </a:endParaRPr>
          </a:p>
        </p:txBody>
      </p:sp>
      <p:sp>
        <p:nvSpPr>
          <p:cNvPr id="28" name="TextBox 27">
            <a:extLst>
              <a:ext uri="{FF2B5EF4-FFF2-40B4-BE49-F238E27FC236}">
                <a16:creationId xmlns:a16="http://schemas.microsoft.com/office/drawing/2014/main" id="{2ABC697B-9D46-4D0F-902F-9AD995262EA1}"/>
              </a:ext>
            </a:extLst>
          </p:cNvPr>
          <p:cNvSpPr txBox="1"/>
          <p:nvPr/>
        </p:nvSpPr>
        <p:spPr>
          <a:xfrm>
            <a:off x="58141" y="3587153"/>
            <a:ext cx="1115125" cy="1477328"/>
          </a:xfrm>
          <a:prstGeom prst="rect">
            <a:avLst/>
          </a:prstGeom>
          <a:noFill/>
        </p:spPr>
        <p:txBody>
          <a:bodyPr wrap="square" lIns="91440" tIns="45720" rIns="91440" bIns="45720" rtlCol="0" anchor="t">
            <a:spAutoFit/>
          </a:bodyPr>
          <a:lstStyle/>
          <a:p>
            <a:pPr algn="ctr"/>
            <a:r>
              <a:rPr lang="en-GB" sz="1000" dirty="0">
                <a:latin typeface="Arial"/>
                <a:cs typeface="Arial"/>
              </a:rPr>
              <a:t>Cocoa beans from Ghana, refined beet sugar from the UK and refined cane from Belize and milk from the UK</a:t>
            </a:r>
            <a:endParaRPr lang="en-GB" sz="1000" dirty="0">
              <a:latin typeface="Arial" panose="020B0604020202020204" pitchFamily="34" charset="0"/>
            </a:endParaRPr>
          </a:p>
        </p:txBody>
      </p:sp>
      <p:sp>
        <p:nvSpPr>
          <p:cNvPr id="6" name="TextBox 5">
            <a:extLst>
              <a:ext uri="{FF2B5EF4-FFF2-40B4-BE49-F238E27FC236}">
                <a16:creationId xmlns:a16="http://schemas.microsoft.com/office/drawing/2014/main" id="{B077F48D-90B3-4F8A-9CE8-8EABEBF619A1}"/>
              </a:ext>
            </a:extLst>
          </p:cNvPr>
          <p:cNvSpPr txBox="1"/>
          <p:nvPr/>
        </p:nvSpPr>
        <p:spPr>
          <a:xfrm>
            <a:off x="2266563" y="1161033"/>
            <a:ext cx="2042471" cy="707886"/>
          </a:xfrm>
          <a:prstGeom prst="rect">
            <a:avLst/>
          </a:prstGeom>
          <a:noFill/>
        </p:spPr>
        <p:txBody>
          <a:bodyPr wrap="square" lIns="91440" tIns="45720" rIns="91440" bIns="45720" rtlCol="0" anchor="t">
            <a:spAutoFit/>
          </a:bodyPr>
          <a:lstStyle/>
          <a:p>
            <a:pPr algn="ctr"/>
            <a:r>
              <a:rPr lang="en-GB" sz="1000" dirty="0">
                <a:latin typeface="Arial"/>
                <a:cs typeface="Arial"/>
              </a:rPr>
              <a:t>Beans are processed into a cocoa liquor and this is mixed with sugar and milk to produce </a:t>
            </a:r>
            <a:r>
              <a:rPr lang="en-GB" sz="1000">
                <a:latin typeface="Arial"/>
                <a:cs typeface="Arial"/>
              </a:rPr>
              <a:t>chocolate.</a:t>
            </a:r>
            <a:endParaRPr lang="en-GB" sz="1000">
              <a:latin typeface="Arial" panose="020B0604020202020204" pitchFamily="34" charset="0"/>
            </a:endParaRPr>
          </a:p>
        </p:txBody>
      </p:sp>
      <p:sp>
        <p:nvSpPr>
          <p:cNvPr id="7" name="TextBox 6">
            <a:extLst>
              <a:ext uri="{FF2B5EF4-FFF2-40B4-BE49-F238E27FC236}">
                <a16:creationId xmlns:a16="http://schemas.microsoft.com/office/drawing/2014/main" id="{A1360528-18B0-4443-AE2B-0234B8929BCB}"/>
              </a:ext>
            </a:extLst>
          </p:cNvPr>
          <p:cNvSpPr txBox="1"/>
          <p:nvPr/>
        </p:nvSpPr>
        <p:spPr>
          <a:xfrm>
            <a:off x="4114800" y="2089297"/>
            <a:ext cx="914400" cy="369332"/>
          </a:xfrm>
          <a:prstGeom prst="rect">
            <a:avLst/>
          </a:prstGeom>
          <a:noFill/>
        </p:spPr>
        <p:txBody>
          <a:bodyPr wrap="square" rtlCol="0">
            <a:spAutoFit/>
          </a:bodyPr>
          <a:lstStyle/>
          <a:p>
            <a:endParaRPr lang="en-GB">
              <a:latin typeface="Arial" panose="020B0604020202020204" pitchFamily="34" charset="0"/>
            </a:endParaRPr>
          </a:p>
        </p:txBody>
      </p:sp>
      <p:sp>
        <p:nvSpPr>
          <p:cNvPr id="40" name="TextBox 39">
            <a:extLst>
              <a:ext uri="{FF2B5EF4-FFF2-40B4-BE49-F238E27FC236}">
                <a16:creationId xmlns:a16="http://schemas.microsoft.com/office/drawing/2014/main" id="{667BC6E3-42A0-4644-90ED-C1A95D4AD5DA}"/>
              </a:ext>
            </a:extLst>
          </p:cNvPr>
          <p:cNvSpPr txBox="1"/>
          <p:nvPr/>
        </p:nvSpPr>
        <p:spPr>
          <a:xfrm>
            <a:off x="2095798" y="3654613"/>
            <a:ext cx="2375607" cy="1323439"/>
          </a:xfrm>
          <a:prstGeom prst="rect">
            <a:avLst/>
          </a:prstGeom>
          <a:noFill/>
        </p:spPr>
        <p:txBody>
          <a:bodyPr wrap="square" lIns="91440" tIns="45720" rIns="91440" bIns="45720" rtlCol="0" anchor="t">
            <a:spAutoFit/>
          </a:bodyPr>
          <a:lstStyle/>
          <a:p>
            <a:pPr algn="ctr"/>
            <a:r>
              <a:rPr lang="en-GB" sz="1000" dirty="0">
                <a:latin typeface="Arial"/>
                <a:cs typeface="Arial"/>
              </a:rPr>
              <a:t>Beans are processed into a cocoa liquor and this is mixed with sugar and milk to produce chocolate. Half the sugar is EU beet sugar and half is cane sugar from Belize. If the total weight of sugar is 60% of the total weight of the chocolate bar, then 30% </a:t>
            </a:r>
            <a:r>
              <a:rPr lang="en-GB" sz="1000">
                <a:latin typeface="Arial"/>
                <a:cs typeface="Arial"/>
              </a:rPr>
              <a:t>of the weight belongs to Belize sugar.</a:t>
            </a:r>
            <a:endParaRPr lang="en-GB" sz="1000">
              <a:latin typeface="Arial" panose="020B0604020202020204" pitchFamily="34" charset="0"/>
            </a:endParaRPr>
          </a:p>
        </p:txBody>
      </p:sp>
      <p:sp>
        <p:nvSpPr>
          <p:cNvPr id="50" name="TextBox 49">
            <a:extLst>
              <a:ext uri="{FF2B5EF4-FFF2-40B4-BE49-F238E27FC236}">
                <a16:creationId xmlns:a16="http://schemas.microsoft.com/office/drawing/2014/main" id="{C670C2DF-0BF9-43A7-8480-813401F07135}"/>
              </a:ext>
            </a:extLst>
          </p:cNvPr>
          <p:cNvSpPr txBox="1"/>
          <p:nvPr/>
        </p:nvSpPr>
        <p:spPr>
          <a:xfrm>
            <a:off x="2037198" y="2433693"/>
            <a:ext cx="2616923" cy="861774"/>
          </a:xfrm>
          <a:prstGeom prst="rect">
            <a:avLst/>
          </a:prstGeom>
          <a:noFill/>
        </p:spPr>
        <p:txBody>
          <a:bodyPr wrap="square" lIns="91440" tIns="45720" rIns="91440" bIns="45720" rtlCol="0" anchor="t">
            <a:spAutoFit/>
          </a:bodyPr>
          <a:lstStyle/>
          <a:p>
            <a:pPr algn="ctr"/>
            <a:r>
              <a:rPr lang="en-GB" sz="1000" dirty="0">
                <a:latin typeface="Arial"/>
                <a:cs typeface="Arial"/>
              </a:rPr>
              <a:t>Beans are processed into a cocoa liquor and this is mixed with sugar and milk to produce chocolate. The value of the sugar used does </a:t>
            </a:r>
            <a:r>
              <a:rPr lang="en-GB" sz="1000" b="1" dirty="0">
                <a:latin typeface="Arial"/>
                <a:cs typeface="Arial"/>
              </a:rPr>
              <a:t>not</a:t>
            </a:r>
            <a:r>
              <a:rPr lang="en-GB" sz="1000" dirty="0">
                <a:latin typeface="Arial"/>
                <a:cs typeface="Arial"/>
              </a:rPr>
              <a:t> exceed 30% the </a:t>
            </a:r>
            <a:r>
              <a:rPr lang="en-GB" sz="1000">
                <a:latin typeface="Arial"/>
                <a:cs typeface="Arial"/>
              </a:rPr>
              <a:t>value of the chocolate bar.</a:t>
            </a:r>
            <a:endParaRPr lang="en-GB" sz="1000">
              <a:latin typeface="Arial" panose="020B0604020202020204" pitchFamily="34" charset="0"/>
            </a:endParaRPr>
          </a:p>
        </p:txBody>
      </p:sp>
      <p:pic>
        <p:nvPicPr>
          <p:cNvPr id="10" name="Picture 9" descr="A picture containing shape&#10;&#10;Description automatically generated">
            <a:extLst>
              <a:ext uri="{FF2B5EF4-FFF2-40B4-BE49-F238E27FC236}">
                <a16:creationId xmlns:a16="http://schemas.microsoft.com/office/drawing/2014/main" id="{7B99A093-3CA8-4122-86A5-2C84DBAAE889}"/>
              </a:ext>
            </a:extLst>
          </p:cNvPr>
          <p:cNvPicPr>
            <a:picLocks noChangeAspect="1"/>
          </p:cNvPicPr>
          <p:nvPr/>
        </p:nvPicPr>
        <p:blipFill rotWithShape="1">
          <a:blip r:embed="rId3">
            <a:extLst>
              <a:ext uri="{28A0092B-C50C-407E-A947-70E740481C1C}">
                <a14:useLocalDpi xmlns:a14="http://schemas.microsoft.com/office/drawing/2010/main" val="0"/>
              </a:ext>
            </a:extLst>
          </a:blip>
          <a:srcRect l="19606" t="3951" r="18933" b="18435"/>
          <a:stretch/>
        </p:blipFill>
        <p:spPr>
          <a:xfrm>
            <a:off x="5061966" y="1164369"/>
            <a:ext cx="419935" cy="530303"/>
          </a:xfrm>
          <a:prstGeom prst="rect">
            <a:avLst/>
          </a:prstGeom>
        </p:spPr>
      </p:pic>
      <p:pic>
        <p:nvPicPr>
          <p:cNvPr id="53" name="Picture 52" descr="A picture containing shape&#10;&#10;Description automatically generated">
            <a:extLst>
              <a:ext uri="{FF2B5EF4-FFF2-40B4-BE49-F238E27FC236}">
                <a16:creationId xmlns:a16="http://schemas.microsoft.com/office/drawing/2014/main" id="{9BA876FC-4A40-4A52-B21E-C992727DF466}"/>
              </a:ext>
            </a:extLst>
          </p:cNvPr>
          <p:cNvPicPr>
            <a:picLocks noChangeAspect="1"/>
          </p:cNvPicPr>
          <p:nvPr/>
        </p:nvPicPr>
        <p:blipFill rotWithShape="1">
          <a:blip r:embed="rId3">
            <a:extLst>
              <a:ext uri="{28A0092B-C50C-407E-A947-70E740481C1C}">
                <a14:useLocalDpi xmlns:a14="http://schemas.microsoft.com/office/drawing/2010/main" val="0"/>
              </a:ext>
            </a:extLst>
          </a:blip>
          <a:srcRect l="19606" t="3951" r="18933" b="18435"/>
          <a:stretch/>
        </p:blipFill>
        <p:spPr>
          <a:xfrm>
            <a:off x="5268152" y="2566787"/>
            <a:ext cx="440855" cy="537947"/>
          </a:xfrm>
          <a:prstGeom prst="rect">
            <a:avLst/>
          </a:prstGeom>
        </p:spPr>
      </p:pic>
      <p:sp>
        <p:nvSpPr>
          <p:cNvPr id="11" name="TextBox 10">
            <a:extLst>
              <a:ext uri="{FF2B5EF4-FFF2-40B4-BE49-F238E27FC236}">
                <a16:creationId xmlns:a16="http://schemas.microsoft.com/office/drawing/2014/main" id="{5E4FA92C-DDA8-493F-A476-053BECBD22A4}"/>
              </a:ext>
            </a:extLst>
          </p:cNvPr>
          <p:cNvSpPr txBox="1"/>
          <p:nvPr/>
        </p:nvSpPr>
        <p:spPr>
          <a:xfrm>
            <a:off x="6956900" y="3654613"/>
            <a:ext cx="2054958" cy="1477328"/>
          </a:xfrm>
          <a:prstGeom prst="rect">
            <a:avLst/>
          </a:prstGeom>
          <a:noFill/>
        </p:spPr>
        <p:txBody>
          <a:bodyPr wrap="square" lIns="91440" tIns="45720" rIns="91440" bIns="45720" rtlCol="0" anchor="t">
            <a:spAutoFit/>
          </a:bodyPr>
          <a:lstStyle/>
          <a:p>
            <a:pPr algn="ctr"/>
            <a:r>
              <a:rPr lang="en-GB" sz="1000">
                <a:latin typeface="Arial"/>
                <a:cs typeface="Arial"/>
              </a:rPr>
              <a:t>Bilateral cumulation with the EU applies and allows </a:t>
            </a:r>
            <a:r>
              <a:rPr lang="en-GB" sz="1000" dirty="0">
                <a:latin typeface="Arial"/>
                <a:cs typeface="Arial"/>
              </a:rPr>
              <a:t>for EU beet sugar to be used. Use of sugar from Belize is permitted as long as it does not go beyond the weight or value thresholds. Meeting the threshold can be averaged over multiple shipments. </a:t>
            </a:r>
            <a:endParaRPr lang="en-GB" sz="1000"/>
          </a:p>
        </p:txBody>
      </p:sp>
      <p:sp>
        <p:nvSpPr>
          <p:cNvPr id="56" name="TextBox 55">
            <a:extLst>
              <a:ext uri="{FF2B5EF4-FFF2-40B4-BE49-F238E27FC236}">
                <a16:creationId xmlns:a16="http://schemas.microsoft.com/office/drawing/2014/main" id="{C2D63974-503E-4208-BAEE-505AAF07486B}"/>
              </a:ext>
            </a:extLst>
          </p:cNvPr>
          <p:cNvSpPr txBox="1"/>
          <p:nvPr/>
        </p:nvSpPr>
        <p:spPr>
          <a:xfrm>
            <a:off x="6904756" y="2293748"/>
            <a:ext cx="2140254" cy="1169551"/>
          </a:xfrm>
          <a:prstGeom prst="rect">
            <a:avLst/>
          </a:prstGeom>
          <a:noFill/>
        </p:spPr>
        <p:txBody>
          <a:bodyPr wrap="square" lIns="91440" tIns="45720" rIns="91440" bIns="45720" anchor="t">
            <a:spAutoFit/>
          </a:bodyPr>
          <a:lstStyle/>
          <a:p>
            <a:pPr algn="ctr" defTabSz="685800">
              <a:defRPr/>
            </a:pPr>
            <a:r>
              <a:rPr lang="en-GB" sz="1000">
                <a:latin typeface="Arial"/>
                <a:cs typeface="Arial"/>
              </a:rPr>
              <a:t>A chocolate bar is in a different heading to cocoa beans so use of imported cocoa beans s from outside UK and EU is </a:t>
            </a:r>
            <a:r>
              <a:rPr lang="en-GB" sz="1000" dirty="0">
                <a:latin typeface="Arial"/>
                <a:cs typeface="Arial"/>
              </a:rPr>
              <a:t>permitted. Use of </a:t>
            </a:r>
            <a:r>
              <a:rPr lang="en-GB" sz="1000">
                <a:latin typeface="Arial"/>
                <a:cs typeface="Arial"/>
              </a:rPr>
              <a:t>non UK</a:t>
            </a:r>
            <a:r>
              <a:rPr lang="en-GB" sz="1000" dirty="0">
                <a:latin typeface="Arial"/>
                <a:cs typeface="Arial"/>
              </a:rPr>
              <a:t> or EU sugar is permitted if it does not exceed the weight or value thresholds. </a:t>
            </a:r>
            <a:endParaRPr lang="en-US" sz="1000"/>
          </a:p>
        </p:txBody>
      </p:sp>
      <p:cxnSp>
        <p:nvCxnSpPr>
          <p:cNvPr id="57" name="Straight Connector 56">
            <a:extLst>
              <a:ext uri="{FF2B5EF4-FFF2-40B4-BE49-F238E27FC236}">
                <a16:creationId xmlns:a16="http://schemas.microsoft.com/office/drawing/2014/main" id="{9B37DE87-645B-406B-90DC-AF73DDA3DD13}"/>
              </a:ext>
            </a:extLst>
          </p:cNvPr>
          <p:cNvCxnSpPr>
            <a:cxnSpLocks/>
          </p:cNvCxnSpPr>
          <p:nvPr/>
        </p:nvCxnSpPr>
        <p:spPr>
          <a:xfrm>
            <a:off x="58765" y="3521237"/>
            <a:ext cx="8972550" cy="11113"/>
          </a:xfrm>
          <a:prstGeom prst="line">
            <a:avLst/>
          </a:prstGeom>
          <a:ln w="38100"/>
        </p:spPr>
        <p:style>
          <a:lnRef idx="1">
            <a:schemeClr val="dk1"/>
          </a:lnRef>
          <a:fillRef idx="0">
            <a:schemeClr val="dk1"/>
          </a:fillRef>
          <a:effectRef idx="0">
            <a:schemeClr val="dk1"/>
          </a:effectRef>
          <a:fontRef idx="minor">
            <a:schemeClr val="tx1"/>
          </a:fontRef>
        </p:style>
      </p:cxnSp>
      <p:pic>
        <p:nvPicPr>
          <p:cNvPr id="58" name="Picture 8" descr="A picture containing shape&#10;&#10;Description automatically generated">
            <a:extLst>
              <a:ext uri="{FF2B5EF4-FFF2-40B4-BE49-F238E27FC236}">
                <a16:creationId xmlns:a16="http://schemas.microsoft.com/office/drawing/2014/main" id="{16923F33-184A-4840-8653-F5F89ABA02D0}"/>
              </a:ext>
            </a:extLst>
          </p:cNvPr>
          <p:cNvPicPr>
            <a:picLocks noChangeAspect="1"/>
          </p:cNvPicPr>
          <p:nvPr/>
        </p:nvPicPr>
        <p:blipFill>
          <a:blip r:embed="rId4"/>
          <a:stretch>
            <a:fillRect/>
          </a:stretch>
        </p:blipFill>
        <p:spPr>
          <a:xfrm>
            <a:off x="1155635" y="1300727"/>
            <a:ext cx="452357" cy="432996"/>
          </a:xfrm>
          <a:prstGeom prst="rect">
            <a:avLst/>
          </a:prstGeom>
        </p:spPr>
      </p:pic>
      <p:pic>
        <p:nvPicPr>
          <p:cNvPr id="9" name="Picture 11" descr="A picture containing shape&#10;&#10;Description automatically generated">
            <a:extLst>
              <a:ext uri="{FF2B5EF4-FFF2-40B4-BE49-F238E27FC236}">
                <a16:creationId xmlns:a16="http://schemas.microsoft.com/office/drawing/2014/main" id="{73490007-A767-467C-95A8-EAB2094F16FF}"/>
              </a:ext>
            </a:extLst>
          </p:cNvPr>
          <p:cNvPicPr>
            <a:picLocks noChangeAspect="1"/>
          </p:cNvPicPr>
          <p:nvPr/>
        </p:nvPicPr>
        <p:blipFill>
          <a:blip r:embed="rId5"/>
          <a:stretch>
            <a:fillRect/>
          </a:stretch>
        </p:blipFill>
        <p:spPr>
          <a:xfrm>
            <a:off x="1156988" y="1675969"/>
            <a:ext cx="404814" cy="404813"/>
          </a:xfrm>
          <a:prstGeom prst="rect">
            <a:avLst/>
          </a:prstGeom>
        </p:spPr>
      </p:pic>
      <p:sp>
        <p:nvSpPr>
          <p:cNvPr id="49" name="Arrow: Right 48">
            <a:extLst>
              <a:ext uri="{FF2B5EF4-FFF2-40B4-BE49-F238E27FC236}">
                <a16:creationId xmlns:a16="http://schemas.microsoft.com/office/drawing/2014/main" id="{95DBA3DF-8F1B-47B3-80C3-B2FFF4FA7055}"/>
              </a:ext>
            </a:extLst>
          </p:cNvPr>
          <p:cNvSpPr/>
          <p:nvPr/>
        </p:nvSpPr>
        <p:spPr>
          <a:xfrm>
            <a:off x="1618161" y="1252647"/>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61" name="Picture 60" descr="A picture containing shape&#10;&#10;Description automatically generated">
            <a:extLst>
              <a:ext uri="{FF2B5EF4-FFF2-40B4-BE49-F238E27FC236}">
                <a16:creationId xmlns:a16="http://schemas.microsoft.com/office/drawing/2014/main" id="{5D23E03A-BD93-4351-AAB0-9E87D5C01339}"/>
              </a:ext>
            </a:extLst>
          </p:cNvPr>
          <p:cNvPicPr>
            <a:picLocks noChangeAspect="1"/>
          </p:cNvPicPr>
          <p:nvPr/>
        </p:nvPicPr>
        <p:blipFill rotWithShape="1">
          <a:blip r:embed="rId6">
            <a:extLst>
              <a:ext uri="{28A0092B-C50C-407E-A947-70E740481C1C}">
                <a14:useLocalDpi xmlns:a14="http://schemas.microsoft.com/office/drawing/2010/main" val="0"/>
              </a:ext>
            </a:extLst>
          </a:blip>
          <a:srcRect l="12564" t="10796" r="12750" b="25379"/>
          <a:stretch/>
        </p:blipFill>
        <p:spPr>
          <a:xfrm>
            <a:off x="4386607" y="1199978"/>
            <a:ext cx="545903" cy="466521"/>
          </a:xfrm>
          <a:prstGeom prst="rect">
            <a:avLst/>
          </a:prstGeom>
        </p:spPr>
      </p:pic>
      <p:sp>
        <p:nvSpPr>
          <p:cNvPr id="62" name="Arrow: Right 61">
            <a:extLst>
              <a:ext uri="{FF2B5EF4-FFF2-40B4-BE49-F238E27FC236}">
                <a16:creationId xmlns:a16="http://schemas.microsoft.com/office/drawing/2014/main" id="{A73D0ABA-2AA7-45CD-837C-A69686C83946}"/>
              </a:ext>
            </a:extLst>
          </p:cNvPr>
          <p:cNvSpPr/>
          <p:nvPr/>
        </p:nvSpPr>
        <p:spPr>
          <a:xfrm>
            <a:off x="5886318" y="1245208"/>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63" name="Graphic 24" descr="Checkmark">
            <a:extLst>
              <a:ext uri="{FF2B5EF4-FFF2-40B4-BE49-F238E27FC236}">
                <a16:creationId xmlns:a16="http://schemas.microsoft.com/office/drawing/2014/main" id="{CCCFEA7D-7F7E-4C3F-A19D-1583425236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4666" y="1163118"/>
            <a:ext cx="545634" cy="5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A picture containing shape&#10;&#10;Description automatically generated">
            <a:extLst>
              <a:ext uri="{FF2B5EF4-FFF2-40B4-BE49-F238E27FC236}">
                <a16:creationId xmlns:a16="http://schemas.microsoft.com/office/drawing/2014/main" id="{7AF1195E-0A26-4DBD-9BF1-6C380FA0BF56}"/>
              </a:ext>
            </a:extLst>
          </p:cNvPr>
          <p:cNvPicPr>
            <a:picLocks noChangeAspect="1"/>
          </p:cNvPicPr>
          <p:nvPr/>
        </p:nvPicPr>
        <p:blipFill rotWithShape="1">
          <a:blip r:embed="rId2">
            <a:extLst>
              <a:ext uri="{28A0092B-C50C-407E-A947-70E740481C1C}">
                <a14:useLocalDpi xmlns:a14="http://schemas.microsoft.com/office/drawing/2010/main" val="0"/>
              </a:ext>
            </a:extLst>
          </a:blip>
          <a:srcRect l="18528" t="6470" r="18829" b="19599"/>
          <a:stretch/>
        </p:blipFill>
        <p:spPr>
          <a:xfrm>
            <a:off x="1164355" y="2256348"/>
            <a:ext cx="310900" cy="344636"/>
          </a:xfrm>
          <a:prstGeom prst="rect">
            <a:avLst/>
          </a:prstGeom>
        </p:spPr>
      </p:pic>
      <p:pic>
        <p:nvPicPr>
          <p:cNvPr id="65" name="Picture 8" descr="A picture containing shape&#10;&#10;Description automatically generated">
            <a:extLst>
              <a:ext uri="{FF2B5EF4-FFF2-40B4-BE49-F238E27FC236}">
                <a16:creationId xmlns:a16="http://schemas.microsoft.com/office/drawing/2014/main" id="{93C5F0FF-6629-4A96-B290-0E62AAB0D5B7}"/>
              </a:ext>
            </a:extLst>
          </p:cNvPr>
          <p:cNvPicPr>
            <a:picLocks noChangeAspect="1"/>
          </p:cNvPicPr>
          <p:nvPr/>
        </p:nvPicPr>
        <p:blipFill>
          <a:blip r:embed="rId4"/>
          <a:stretch>
            <a:fillRect/>
          </a:stretch>
        </p:blipFill>
        <p:spPr>
          <a:xfrm>
            <a:off x="1096705" y="2634433"/>
            <a:ext cx="452357" cy="432996"/>
          </a:xfrm>
          <a:prstGeom prst="rect">
            <a:avLst/>
          </a:prstGeom>
        </p:spPr>
      </p:pic>
      <p:pic>
        <p:nvPicPr>
          <p:cNvPr id="66" name="Picture 11" descr="A picture containing shape&#10;&#10;Description automatically generated">
            <a:extLst>
              <a:ext uri="{FF2B5EF4-FFF2-40B4-BE49-F238E27FC236}">
                <a16:creationId xmlns:a16="http://schemas.microsoft.com/office/drawing/2014/main" id="{D3C5A5B0-6483-4F4E-A521-FA4B4A89A8D5}"/>
              </a:ext>
            </a:extLst>
          </p:cNvPr>
          <p:cNvPicPr>
            <a:picLocks noChangeAspect="1"/>
          </p:cNvPicPr>
          <p:nvPr/>
        </p:nvPicPr>
        <p:blipFill>
          <a:blip r:embed="rId5"/>
          <a:stretch>
            <a:fillRect/>
          </a:stretch>
        </p:blipFill>
        <p:spPr>
          <a:xfrm>
            <a:off x="1148044" y="3029217"/>
            <a:ext cx="404814" cy="404813"/>
          </a:xfrm>
          <a:prstGeom prst="rect">
            <a:avLst/>
          </a:prstGeom>
        </p:spPr>
      </p:pic>
      <p:sp>
        <p:nvSpPr>
          <p:cNvPr id="67" name="Arrow: Right 66">
            <a:extLst>
              <a:ext uri="{FF2B5EF4-FFF2-40B4-BE49-F238E27FC236}">
                <a16:creationId xmlns:a16="http://schemas.microsoft.com/office/drawing/2014/main" id="{729BD6BC-6BA3-48E4-BA8E-32BE20670715}"/>
              </a:ext>
            </a:extLst>
          </p:cNvPr>
          <p:cNvSpPr/>
          <p:nvPr/>
        </p:nvSpPr>
        <p:spPr>
          <a:xfrm>
            <a:off x="1633969" y="267867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68" name="Picture 67" descr="A picture containing shape&#10;&#10;Description automatically generated">
            <a:extLst>
              <a:ext uri="{FF2B5EF4-FFF2-40B4-BE49-F238E27FC236}">
                <a16:creationId xmlns:a16="http://schemas.microsoft.com/office/drawing/2014/main" id="{2D8B265E-A43D-4C4F-A037-6DA841BE4465}"/>
              </a:ext>
            </a:extLst>
          </p:cNvPr>
          <p:cNvPicPr>
            <a:picLocks noChangeAspect="1"/>
          </p:cNvPicPr>
          <p:nvPr/>
        </p:nvPicPr>
        <p:blipFill rotWithShape="1">
          <a:blip r:embed="rId6">
            <a:extLst>
              <a:ext uri="{28A0092B-C50C-407E-A947-70E740481C1C}">
                <a14:useLocalDpi xmlns:a14="http://schemas.microsoft.com/office/drawing/2010/main" val="0"/>
              </a:ext>
            </a:extLst>
          </a:blip>
          <a:srcRect l="12564" t="10796" r="12750" b="25379"/>
          <a:stretch/>
        </p:blipFill>
        <p:spPr>
          <a:xfrm>
            <a:off x="4637636" y="2600984"/>
            <a:ext cx="545903" cy="466521"/>
          </a:xfrm>
          <a:prstGeom prst="rect">
            <a:avLst/>
          </a:prstGeom>
        </p:spPr>
      </p:pic>
      <p:sp>
        <p:nvSpPr>
          <p:cNvPr id="69" name="Arrow: Right 68">
            <a:extLst>
              <a:ext uri="{FF2B5EF4-FFF2-40B4-BE49-F238E27FC236}">
                <a16:creationId xmlns:a16="http://schemas.microsoft.com/office/drawing/2014/main" id="{B3812DF7-2258-4A6F-8D91-CA6546FD6D4F}"/>
              </a:ext>
            </a:extLst>
          </p:cNvPr>
          <p:cNvSpPr/>
          <p:nvPr/>
        </p:nvSpPr>
        <p:spPr>
          <a:xfrm>
            <a:off x="5886317" y="2684147"/>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70" name="Graphic 24" descr="Checkmark">
            <a:extLst>
              <a:ext uri="{FF2B5EF4-FFF2-40B4-BE49-F238E27FC236}">
                <a16:creationId xmlns:a16="http://schemas.microsoft.com/office/drawing/2014/main" id="{63B88A54-ED07-4DF6-AF62-62EFD99B42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3764" y="2576090"/>
            <a:ext cx="545634" cy="5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Arrow: Right 75">
            <a:extLst>
              <a:ext uri="{FF2B5EF4-FFF2-40B4-BE49-F238E27FC236}">
                <a16:creationId xmlns:a16="http://schemas.microsoft.com/office/drawing/2014/main" id="{8F669FA8-DB9F-45E8-9924-ECC0CFFB4498}"/>
              </a:ext>
            </a:extLst>
          </p:cNvPr>
          <p:cNvSpPr/>
          <p:nvPr/>
        </p:nvSpPr>
        <p:spPr>
          <a:xfrm>
            <a:off x="1614529" y="4119681"/>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77" name="Picture 76" descr="A picture containing shape&#10;&#10;Description automatically generated">
            <a:extLst>
              <a:ext uri="{FF2B5EF4-FFF2-40B4-BE49-F238E27FC236}">
                <a16:creationId xmlns:a16="http://schemas.microsoft.com/office/drawing/2014/main" id="{9AD6C876-2C24-4439-A897-617AF2B7967E}"/>
              </a:ext>
            </a:extLst>
          </p:cNvPr>
          <p:cNvPicPr>
            <a:picLocks noChangeAspect="1"/>
          </p:cNvPicPr>
          <p:nvPr/>
        </p:nvPicPr>
        <p:blipFill rotWithShape="1">
          <a:blip r:embed="rId2">
            <a:extLst>
              <a:ext uri="{28A0092B-C50C-407E-A947-70E740481C1C}">
                <a14:useLocalDpi xmlns:a14="http://schemas.microsoft.com/office/drawing/2010/main" val="0"/>
              </a:ext>
            </a:extLst>
          </a:blip>
          <a:srcRect l="18528" t="6470" r="18829" b="19599"/>
          <a:stretch/>
        </p:blipFill>
        <p:spPr>
          <a:xfrm>
            <a:off x="1169434" y="3653207"/>
            <a:ext cx="310900" cy="344636"/>
          </a:xfrm>
          <a:prstGeom prst="rect">
            <a:avLst/>
          </a:prstGeom>
        </p:spPr>
      </p:pic>
      <p:pic>
        <p:nvPicPr>
          <p:cNvPr id="81" name="Picture 8" descr="A picture containing shape&#10;&#10;Description automatically generated">
            <a:extLst>
              <a:ext uri="{FF2B5EF4-FFF2-40B4-BE49-F238E27FC236}">
                <a16:creationId xmlns:a16="http://schemas.microsoft.com/office/drawing/2014/main" id="{1F7C31F9-BD1C-4C49-809D-230A6AD0E4BD}"/>
              </a:ext>
            </a:extLst>
          </p:cNvPr>
          <p:cNvPicPr>
            <a:picLocks noChangeAspect="1"/>
          </p:cNvPicPr>
          <p:nvPr/>
        </p:nvPicPr>
        <p:blipFill>
          <a:blip r:embed="rId4"/>
          <a:stretch>
            <a:fillRect/>
          </a:stretch>
        </p:blipFill>
        <p:spPr>
          <a:xfrm>
            <a:off x="1099985" y="4061046"/>
            <a:ext cx="452357" cy="432996"/>
          </a:xfrm>
          <a:prstGeom prst="rect">
            <a:avLst/>
          </a:prstGeom>
        </p:spPr>
      </p:pic>
      <p:pic>
        <p:nvPicPr>
          <p:cNvPr id="82" name="Picture 11" descr="A picture containing shape&#10;&#10;Description automatically generated">
            <a:extLst>
              <a:ext uri="{FF2B5EF4-FFF2-40B4-BE49-F238E27FC236}">
                <a16:creationId xmlns:a16="http://schemas.microsoft.com/office/drawing/2014/main" id="{0C4772D4-A1AB-476C-AD76-0C14A1C4CE91}"/>
              </a:ext>
            </a:extLst>
          </p:cNvPr>
          <p:cNvPicPr>
            <a:picLocks noChangeAspect="1"/>
          </p:cNvPicPr>
          <p:nvPr/>
        </p:nvPicPr>
        <p:blipFill>
          <a:blip r:embed="rId5"/>
          <a:stretch>
            <a:fillRect/>
          </a:stretch>
        </p:blipFill>
        <p:spPr>
          <a:xfrm>
            <a:off x="1122224" y="4560204"/>
            <a:ext cx="404814" cy="404813"/>
          </a:xfrm>
          <a:prstGeom prst="rect">
            <a:avLst/>
          </a:prstGeom>
        </p:spPr>
      </p:pic>
      <p:pic>
        <p:nvPicPr>
          <p:cNvPr id="83" name="Picture 82" descr="A picture containing shape&#10;&#10;Description automatically generated">
            <a:extLst>
              <a:ext uri="{FF2B5EF4-FFF2-40B4-BE49-F238E27FC236}">
                <a16:creationId xmlns:a16="http://schemas.microsoft.com/office/drawing/2014/main" id="{A85C59DA-6941-4FE1-ACEC-53CE51DDC907}"/>
              </a:ext>
            </a:extLst>
          </p:cNvPr>
          <p:cNvPicPr>
            <a:picLocks noChangeAspect="1"/>
          </p:cNvPicPr>
          <p:nvPr/>
        </p:nvPicPr>
        <p:blipFill rotWithShape="1">
          <a:blip r:embed="rId6">
            <a:extLst>
              <a:ext uri="{28A0092B-C50C-407E-A947-70E740481C1C}">
                <a14:useLocalDpi xmlns:a14="http://schemas.microsoft.com/office/drawing/2010/main" val="0"/>
              </a:ext>
            </a:extLst>
          </a:blip>
          <a:srcRect l="12564" t="10796" r="12750" b="25379"/>
          <a:stretch/>
        </p:blipFill>
        <p:spPr>
          <a:xfrm>
            <a:off x="4538286" y="4066600"/>
            <a:ext cx="545903" cy="466521"/>
          </a:xfrm>
          <a:prstGeom prst="rect">
            <a:avLst/>
          </a:prstGeom>
        </p:spPr>
      </p:pic>
      <p:pic>
        <p:nvPicPr>
          <p:cNvPr id="85" name="Picture 84" descr="A picture containing shape&#10;&#10;Description automatically generated">
            <a:extLst>
              <a:ext uri="{FF2B5EF4-FFF2-40B4-BE49-F238E27FC236}">
                <a16:creationId xmlns:a16="http://schemas.microsoft.com/office/drawing/2014/main" id="{87D7D97D-589B-498D-8BCB-CAEB75DDB1CD}"/>
              </a:ext>
            </a:extLst>
          </p:cNvPr>
          <p:cNvPicPr>
            <a:picLocks noChangeAspect="1"/>
          </p:cNvPicPr>
          <p:nvPr/>
        </p:nvPicPr>
        <p:blipFill rotWithShape="1">
          <a:blip r:embed="rId3">
            <a:extLst>
              <a:ext uri="{28A0092B-C50C-407E-A947-70E740481C1C}">
                <a14:useLocalDpi xmlns:a14="http://schemas.microsoft.com/office/drawing/2010/main" val="0"/>
              </a:ext>
            </a:extLst>
          </a:blip>
          <a:srcRect l="19606" t="3951" r="18933" b="18435"/>
          <a:stretch/>
        </p:blipFill>
        <p:spPr>
          <a:xfrm>
            <a:off x="5233496" y="4029203"/>
            <a:ext cx="440855" cy="537947"/>
          </a:xfrm>
          <a:prstGeom prst="rect">
            <a:avLst/>
          </a:prstGeom>
        </p:spPr>
      </p:pic>
      <p:sp>
        <p:nvSpPr>
          <p:cNvPr id="90" name="Arrow: Right 89">
            <a:extLst>
              <a:ext uri="{FF2B5EF4-FFF2-40B4-BE49-F238E27FC236}">
                <a16:creationId xmlns:a16="http://schemas.microsoft.com/office/drawing/2014/main" id="{B48A163B-0AFA-4E91-B33D-9FBF0FC1D5AD}"/>
              </a:ext>
            </a:extLst>
          </p:cNvPr>
          <p:cNvSpPr/>
          <p:nvPr/>
        </p:nvSpPr>
        <p:spPr>
          <a:xfrm>
            <a:off x="5893739" y="4119681"/>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92" name="Graphic 24" descr="Checkmark">
            <a:extLst>
              <a:ext uri="{FF2B5EF4-FFF2-40B4-BE49-F238E27FC236}">
                <a16:creationId xmlns:a16="http://schemas.microsoft.com/office/drawing/2014/main" id="{8AD364E3-4D3E-45D9-AD78-C8F9D033DA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0490" y="4006657"/>
            <a:ext cx="545634" cy="5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8FFFE74-697A-4BB5-929D-C81642169EAE}"/>
              </a:ext>
            </a:extLst>
          </p:cNvPr>
          <p:cNvSpPr>
            <a:spLocks noGrp="1"/>
          </p:cNvSpPr>
          <p:nvPr>
            <p:ph type="subTitle" idx="1"/>
          </p:nvPr>
        </p:nvSpPr>
        <p:spPr>
          <a:xfrm>
            <a:off x="61912" y="85725"/>
            <a:ext cx="9020175" cy="880156"/>
          </a:xfrm>
        </p:spPr>
        <p:txBody>
          <a:bodyPr rtlCol="0">
            <a:normAutofit fontScale="62500" lnSpcReduction="20000"/>
          </a:bodyPr>
          <a:lstStyle/>
          <a:p>
            <a:pPr algn="l" eaLnBrk="1" fontAlgn="auto" hangingPunct="1">
              <a:spcAft>
                <a:spcPts val="0"/>
              </a:spcAft>
              <a:defRPr/>
            </a:pPr>
            <a:r>
              <a:rPr lang="en-GB" b="1">
                <a:solidFill>
                  <a:srgbClr val="00AF41"/>
                </a:solidFill>
                <a:latin typeface="Arial"/>
                <a:cs typeface="Arial"/>
              </a:rPr>
              <a:t>Example 8 –  Animal feed products of Chapter 23 (Residues and waste from the food industries; prepared animal fodder)</a:t>
            </a:r>
            <a:endParaRPr lang="en-US">
              <a:latin typeface="Arial"/>
              <a:cs typeface="Arial"/>
            </a:endParaRPr>
          </a:p>
          <a:p>
            <a:pPr algn="l" eaLnBrk="1" fontAlgn="auto" hangingPunct="1">
              <a:spcAft>
                <a:spcPts val="0"/>
              </a:spcAft>
              <a:defRPr/>
            </a:pPr>
            <a:r>
              <a:rPr lang="en-GB" dirty="0">
                <a:solidFill>
                  <a:srgbClr val="00AF41"/>
                </a:solidFill>
                <a:latin typeface="Arial"/>
                <a:cs typeface="Arial"/>
              </a:rPr>
              <a:t>The rule for animal feed is change of heading, with meat and dairy having to be wholly obtained and weight restrictions on non-originating cereals (except rice and maize), starches and residues, and sugar. </a:t>
            </a:r>
            <a:r>
              <a:rPr lang="en-GB" dirty="0">
                <a:solidFill>
                  <a:srgbClr val="00AF41"/>
                </a:solidFill>
                <a:latin typeface="Arial"/>
                <a:ea typeface="+mn-lt"/>
                <a:cs typeface="Arial"/>
              </a:rPr>
              <a:t>Bilateral cumulation would allow the use of EU content if processing goes beyond insufficient.</a:t>
            </a:r>
            <a:endParaRPr lang="en-GB" dirty="0">
              <a:solidFill>
                <a:srgbClr val="00AF41"/>
              </a:solidFill>
              <a:latin typeface="Arial"/>
              <a:cs typeface="Arial"/>
            </a:endParaRPr>
          </a:p>
        </p:txBody>
      </p:sp>
      <p:sp>
        <p:nvSpPr>
          <p:cNvPr id="72" name="L-Shape 3">
            <a:extLst>
              <a:ext uri="{FF2B5EF4-FFF2-40B4-BE49-F238E27FC236}">
                <a16:creationId xmlns:a16="http://schemas.microsoft.com/office/drawing/2014/main" id="{56B1D9A0-CD7E-4E4A-956A-E56F76E3195B}"/>
              </a:ext>
            </a:extLst>
          </p:cNvPr>
          <p:cNvSpPr/>
          <p:nvPr/>
        </p:nvSpPr>
        <p:spPr>
          <a:xfrm rot="10800000">
            <a:off x="6060128" y="784619"/>
            <a:ext cx="2993383" cy="4265215"/>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srgbClr val="FFFF00"/>
              </a:solidFill>
              <a:latin typeface="Arial" panose="020B0604020202020204" pitchFamily="34" charset="0"/>
              <a:cs typeface="Arial" panose="020B0604020202020204" pitchFamily="34" charset="0"/>
            </a:endParaRPr>
          </a:p>
        </p:txBody>
      </p:sp>
      <p:sp>
        <p:nvSpPr>
          <p:cNvPr id="73" name="L-Shape 4">
            <a:extLst>
              <a:ext uri="{FF2B5EF4-FFF2-40B4-BE49-F238E27FC236}">
                <a16:creationId xmlns:a16="http://schemas.microsoft.com/office/drawing/2014/main" id="{3A9100F8-9883-4674-9E8F-41AD75703E39}"/>
              </a:ext>
            </a:extLst>
          </p:cNvPr>
          <p:cNvSpPr/>
          <p:nvPr/>
        </p:nvSpPr>
        <p:spPr>
          <a:xfrm rot="10800000">
            <a:off x="1769095" y="787398"/>
            <a:ext cx="4291033" cy="4270375"/>
          </a:xfrm>
          <a:prstGeom prst="rect">
            <a:avLst/>
          </a:prstGeom>
          <a:solidFill>
            <a:srgbClr val="4472C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4" name="L-Shape 6">
            <a:extLst>
              <a:ext uri="{FF2B5EF4-FFF2-40B4-BE49-F238E27FC236}">
                <a16:creationId xmlns:a16="http://schemas.microsoft.com/office/drawing/2014/main" id="{B09038DF-2AD0-4D4E-A009-8F96E08C835D}"/>
              </a:ext>
            </a:extLst>
          </p:cNvPr>
          <p:cNvSpPr/>
          <p:nvPr/>
        </p:nvSpPr>
        <p:spPr>
          <a:xfrm>
            <a:off x="61913" y="787400"/>
            <a:ext cx="1704975" cy="4270375"/>
          </a:xfrm>
          <a:prstGeom prst="rect">
            <a:avLst/>
          </a:prstGeom>
          <a:solidFill>
            <a:srgbClr val="F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75" name="Straight Connector 74">
            <a:extLst>
              <a:ext uri="{FF2B5EF4-FFF2-40B4-BE49-F238E27FC236}">
                <a16:creationId xmlns:a16="http://schemas.microsoft.com/office/drawing/2014/main" id="{39204742-8ABE-414D-9C95-937CE05B1FAD}"/>
              </a:ext>
            </a:extLst>
          </p:cNvPr>
          <p:cNvCxnSpPr>
            <a:cxnSpLocks/>
          </p:cNvCxnSpPr>
          <p:nvPr/>
        </p:nvCxnSpPr>
        <p:spPr>
          <a:xfrm>
            <a:off x="1762125" y="787400"/>
            <a:ext cx="14288" cy="4262438"/>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Straight Connector 77">
            <a:extLst>
              <a:ext uri="{FF2B5EF4-FFF2-40B4-BE49-F238E27FC236}">
                <a16:creationId xmlns:a16="http://schemas.microsoft.com/office/drawing/2014/main" id="{18F4FA4F-C7BD-438E-8FD5-4CBE738E9EB9}"/>
              </a:ext>
            </a:extLst>
          </p:cNvPr>
          <p:cNvCxnSpPr>
            <a:cxnSpLocks/>
          </p:cNvCxnSpPr>
          <p:nvPr/>
        </p:nvCxnSpPr>
        <p:spPr>
          <a:xfrm>
            <a:off x="6061075" y="787400"/>
            <a:ext cx="6350" cy="4270375"/>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9" name="TextBox 78">
            <a:extLst>
              <a:ext uri="{FF2B5EF4-FFF2-40B4-BE49-F238E27FC236}">
                <a16:creationId xmlns:a16="http://schemas.microsoft.com/office/drawing/2014/main" id="{519639ED-25EF-4D84-A09B-D04DEC9298F7}"/>
              </a:ext>
            </a:extLst>
          </p:cNvPr>
          <p:cNvSpPr txBox="1"/>
          <p:nvPr/>
        </p:nvSpPr>
        <p:spPr>
          <a:xfrm>
            <a:off x="3174565" y="742529"/>
            <a:ext cx="1366943" cy="253916"/>
          </a:xfrm>
          <a:prstGeom prst="rect">
            <a:avLst/>
          </a:prstGeom>
          <a:noFill/>
        </p:spPr>
        <p:txBody>
          <a:bodyPr wrap="square">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UK Processing</a:t>
            </a:r>
          </a:p>
        </p:txBody>
      </p:sp>
      <p:sp>
        <p:nvSpPr>
          <p:cNvPr id="80" name="TextBox 79">
            <a:extLst>
              <a:ext uri="{FF2B5EF4-FFF2-40B4-BE49-F238E27FC236}">
                <a16:creationId xmlns:a16="http://schemas.microsoft.com/office/drawing/2014/main" id="{62B83771-8E0D-4D8F-A97E-0780EB0BA107}"/>
              </a:ext>
            </a:extLst>
          </p:cNvPr>
          <p:cNvSpPr txBox="1"/>
          <p:nvPr/>
        </p:nvSpPr>
        <p:spPr>
          <a:xfrm>
            <a:off x="358854" y="737997"/>
            <a:ext cx="1592263" cy="253916"/>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1050" b="1">
                <a:latin typeface="Arial" panose="020B0604020202020204" pitchFamily="34" charset="0"/>
              </a:rPr>
              <a:t>Ingredients</a:t>
            </a:r>
          </a:p>
        </p:txBody>
      </p:sp>
      <p:cxnSp>
        <p:nvCxnSpPr>
          <p:cNvPr id="84" name="Straight Connector 83">
            <a:extLst>
              <a:ext uri="{FF2B5EF4-FFF2-40B4-BE49-F238E27FC236}">
                <a16:creationId xmlns:a16="http://schemas.microsoft.com/office/drawing/2014/main" id="{EDC1285A-5BEE-4BED-9697-77EA02E1A42D}"/>
              </a:ext>
            </a:extLst>
          </p:cNvPr>
          <p:cNvCxnSpPr>
            <a:cxnSpLocks/>
          </p:cNvCxnSpPr>
          <p:nvPr/>
        </p:nvCxnSpPr>
        <p:spPr>
          <a:xfrm>
            <a:off x="79740" y="2259772"/>
            <a:ext cx="8972550" cy="11113"/>
          </a:xfrm>
          <a:prstGeom prst="line">
            <a:avLst/>
          </a:prstGeom>
          <a:ln w="38100"/>
        </p:spPr>
        <p:style>
          <a:lnRef idx="1">
            <a:schemeClr val="dk1"/>
          </a:lnRef>
          <a:fillRef idx="0">
            <a:schemeClr val="dk1"/>
          </a:fillRef>
          <a:effectRef idx="0">
            <a:schemeClr val="dk1"/>
          </a:effectRef>
          <a:fontRef idx="minor">
            <a:schemeClr val="tx1"/>
          </a:fontRef>
        </p:style>
      </p:cxnSp>
      <p:pic>
        <p:nvPicPr>
          <p:cNvPr id="86" name="Graphic 24" descr="Checkmark">
            <a:extLst>
              <a:ext uri="{FF2B5EF4-FFF2-40B4-BE49-F238E27FC236}">
                <a16:creationId xmlns:a16="http://schemas.microsoft.com/office/drawing/2014/main" id="{066F6689-3D86-4C61-9AFD-060C1462E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291" y="2697383"/>
            <a:ext cx="726322" cy="74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Box 86">
            <a:extLst>
              <a:ext uri="{FF2B5EF4-FFF2-40B4-BE49-F238E27FC236}">
                <a16:creationId xmlns:a16="http://schemas.microsoft.com/office/drawing/2014/main" id="{31A2DE87-B32C-42AF-B366-8BC527A5DE99}"/>
              </a:ext>
            </a:extLst>
          </p:cNvPr>
          <p:cNvSpPr txBox="1"/>
          <p:nvPr/>
        </p:nvSpPr>
        <p:spPr>
          <a:xfrm>
            <a:off x="6619914" y="733456"/>
            <a:ext cx="2549525" cy="253916"/>
          </a:xfrm>
          <a:prstGeom prst="rect">
            <a:avLst/>
          </a:prstGeom>
          <a:noFill/>
        </p:spPr>
        <p:txBody>
          <a:bodyPr>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Sufficient Processing? (PSR)</a:t>
            </a:r>
          </a:p>
        </p:txBody>
      </p:sp>
      <p:pic>
        <p:nvPicPr>
          <p:cNvPr id="7" name="Picture 6" descr="A picture containing shape&#10;&#10;Description automatically generated">
            <a:extLst>
              <a:ext uri="{FF2B5EF4-FFF2-40B4-BE49-F238E27FC236}">
                <a16:creationId xmlns:a16="http://schemas.microsoft.com/office/drawing/2014/main" id="{0F98410B-B0EF-4208-9AA1-BDA5721B78EC}"/>
              </a:ext>
            </a:extLst>
          </p:cNvPr>
          <p:cNvPicPr>
            <a:picLocks noChangeAspect="1"/>
          </p:cNvPicPr>
          <p:nvPr/>
        </p:nvPicPr>
        <p:blipFill rotWithShape="1">
          <a:blip r:embed="rId3">
            <a:extLst>
              <a:ext uri="{28A0092B-C50C-407E-A947-70E740481C1C}">
                <a14:useLocalDpi xmlns:a14="http://schemas.microsoft.com/office/drawing/2010/main" val="0"/>
              </a:ext>
            </a:extLst>
          </a:blip>
          <a:srcRect l="8630" t="5493" r="9271" b="20139"/>
          <a:stretch/>
        </p:blipFill>
        <p:spPr>
          <a:xfrm>
            <a:off x="4533745" y="1210683"/>
            <a:ext cx="767073" cy="694832"/>
          </a:xfrm>
          <a:prstGeom prst="rect">
            <a:avLst/>
          </a:prstGeom>
        </p:spPr>
      </p:pic>
      <p:sp>
        <p:nvSpPr>
          <p:cNvPr id="13" name="TextBox 12">
            <a:extLst>
              <a:ext uri="{FF2B5EF4-FFF2-40B4-BE49-F238E27FC236}">
                <a16:creationId xmlns:a16="http://schemas.microsoft.com/office/drawing/2014/main" id="{07586E6B-1EAE-453F-8FAC-F01C6EF35DEF}"/>
              </a:ext>
            </a:extLst>
          </p:cNvPr>
          <p:cNvSpPr txBox="1"/>
          <p:nvPr/>
        </p:nvSpPr>
        <p:spPr>
          <a:xfrm>
            <a:off x="2124809" y="1386397"/>
            <a:ext cx="1669741" cy="415498"/>
          </a:xfrm>
          <a:prstGeom prst="rect">
            <a:avLst/>
          </a:prstGeom>
          <a:noFill/>
        </p:spPr>
        <p:txBody>
          <a:bodyPr wrap="square" lIns="91440" tIns="45720" rIns="91440" bIns="45720" rtlCol="0" anchor="t">
            <a:spAutoFit/>
          </a:bodyPr>
          <a:lstStyle/>
          <a:p>
            <a:r>
              <a:rPr lang="en-GB" sz="1050">
                <a:latin typeface="Arial" panose="020B0604020202020204" pitchFamily="34" charset="0"/>
              </a:rPr>
              <a:t>A factory processes the inputs into pet food</a:t>
            </a:r>
          </a:p>
        </p:txBody>
      </p:sp>
      <p:sp>
        <p:nvSpPr>
          <p:cNvPr id="15" name="TextBox 14">
            <a:extLst>
              <a:ext uri="{FF2B5EF4-FFF2-40B4-BE49-F238E27FC236}">
                <a16:creationId xmlns:a16="http://schemas.microsoft.com/office/drawing/2014/main" id="{7F5F303E-002A-484A-B243-337CDC531715}"/>
              </a:ext>
            </a:extLst>
          </p:cNvPr>
          <p:cNvSpPr txBox="1"/>
          <p:nvPr/>
        </p:nvSpPr>
        <p:spPr>
          <a:xfrm>
            <a:off x="7300313" y="1269558"/>
            <a:ext cx="1506719" cy="577081"/>
          </a:xfrm>
          <a:prstGeom prst="rect">
            <a:avLst/>
          </a:prstGeom>
          <a:noFill/>
        </p:spPr>
        <p:txBody>
          <a:bodyPr wrap="square" lIns="91440" tIns="45720" rIns="91440" bIns="45720" rtlCol="0" anchor="t">
            <a:spAutoFit/>
          </a:bodyPr>
          <a:lstStyle/>
          <a:p>
            <a:pPr algn="ctr"/>
            <a:r>
              <a:rPr lang="en-GB" sz="1050" dirty="0">
                <a:latin typeface="Arial"/>
                <a:cs typeface="Arial"/>
              </a:rPr>
              <a:t>Meat cannot be sourced from outside </a:t>
            </a:r>
            <a:r>
              <a:rPr lang="en-GB" sz="1050">
                <a:latin typeface="Arial"/>
                <a:cs typeface="Arial"/>
              </a:rPr>
              <a:t>the UK or EU.</a:t>
            </a:r>
          </a:p>
        </p:txBody>
      </p:sp>
      <p:sp>
        <p:nvSpPr>
          <p:cNvPr id="28" name="TextBox 27">
            <a:extLst>
              <a:ext uri="{FF2B5EF4-FFF2-40B4-BE49-F238E27FC236}">
                <a16:creationId xmlns:a16="http://schemas.microsoft.com/office/drawing/2014/main" id="{ED2E3CD1-7F37-40A4-B4FF-8ABCE3A32CCD}"/>
              </a:ext>
            </a:extLst>
          </p:cNvPr>
          <p:cNvSpPr txBox="1"/>
          <p:nvPr/>
        </p:nvSpPr>
        <p:spPr>
          <a:xfrm>
            <a:off x="101516" y="1150817"/>
            <a:ext cx="937350" cy="900246"/>
          </a:xfrm>
          <a:prstGeom prst="rect">
            <a:avLst/>
          </a:prstGeom>
          <a:noFill/>
        </p:spPr>
        <p:txBody>
          <a:bodyPr wrap="square" lIns="91440" tIns="45720" rIns="91440" bIns="45720" rtlCol="0" anchor="t">
            <a:spAutoFit/>
          </a:bodyPr>
          <a:lstStyle/>
          <a:p>
            <a:pPr algn="ctr"/>
            <a:r>
              <a:rPr lang="en-GB" sz="1050">
                <a:latin typeface="Arial" panose="020B0604020202020204" pitchFamily="34" charset="0"/>
              </a:rPr>
              <a:t>Meat from New Zealand and rice from India</a:t>
            </a:r>
          </a:p>
        </p:txBody>
      </p:sp>
      <p:sp>
        <p:nvSpPr>
          <p:cNvPr id="29" name="Cross 28">
            <a:extLst>
              <a:ext uri="{FF2B5EF4-FFF2-40B4-BE49-F238E27FC236}">
                <a16:creationId xmlns:a16="http://schemas.microsoft.com/office/drawing/2014/main" id="{E1B76EA0-5DDF-4945-A26D-182803418D8E}"/>
              </a:ext>
            </a:extLst>
          </p:cNvPr>
          <p:cNvSpPr/>
          <p:nvPr/>
        </p:nvSpPr>
        <p:spPr>
          <a:xfrm rot="2749312">
            <a:off x="6409516" y="1168910"/>
            <a:ext cx="819847" cy="814667"/>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pic>
        <p:nvPicPr>
          <p:cNvPr id="30" name="Picture 29" descr="A picture containing shape&#10;&#10;Description automatically generated">
            <a:extLst>
              <a:ext uri="{FF2B5EF4-FFF2-40B4-BE49-F238E27FC236}">
                <a16:creationId xmlns:a16="http://schemas.microsoft.com/office/drawing/2014/main" id="{90962DDE-A0CC-48AC-A558-A3D1A0A14B3B}"/>
              </a:ext>
            </a:extLst>
          </p:cNvPr>
          <p:cNvPicPr>
            <a:picLocks noChangeAspect="1"/>
          </p:cNvPicPr>
          <p:nvPr/>
        </p:nvPicPr>
        <p:blipFill rotWithShape="1">
          <a:blip r:embed="rId4">
            <a:extLst>
              <a:ext uri="{28A0092B-C50C-407E-A947-70E740481C1C}">
                <a14:useLocalDpi xmlns:a14="http://schemas.microsoft.com/office/drawing/2010/main" val="0"/>
              </a:ext>
            </a:extLst>
          </a:blip>
          <a:srcRect l="10791" t="32340" r="10706" b="17544"/>
          <a:stretch/>
        </p:blipFill>
        <p:spPr>
          <a:xfrm>
            <a:off x="994606" y="2349372"/>
            <a:ext cx="593537" cy="367186"/>
          </a:xfrm>
          <a:prstGeom prst="rect">
            <a:avLst/>
          </a:prstGeom>
        </p:spPr>
      </p:pic>
      <p:sp>
        <p:nvSpPr>
          <p:cNvPr id="32" name="TextBox 31">
            <a:extLst>
              <a:ext uri="{FF2B5EF4-FFF2-40B4-BE49-F238E27FC236}">
                <a16:creationId xmlns:a16="http://schemas.microsoft.com/office/drawing/2014/main" id="{00C1E35C-B3D6-481D-90BF-99EC1A9CE5E8}"/>
              </a:ext>
            </a:extLst>
          </p:cNvPr>
          <p:cNvSpPr txBox="1"/>
          <p:nvPr/>
        </p:nvSpPr>
        <p:spPr>
          <a:xfrm>
            <a:off x="138798" y="2561958"/>
            <a:ext cx="893912" cy="900246"/>
          </a:xfrm>
          <a:prstGeom prst="rect">
            <a:avLst/>
          </a:prstGeom>
          <a:noFill/>
        </p:spPr>
        <p:txBody>
          <a:bodyPr wrap="square" lIns="91440" tIns="45720" rIns="91440" bIns="45720" rtlCol="0" anchor="t">
            <a:spAutoFit/>
          </a:bodyPr>
          <a:lstStyle/>
          <a:p>
            <a:pPr algn="ctr"/>
            <a:r>
              <a:rPr lang="en-GB" sz="1050">
                <a:latin typeface="Arial" panose="020B0604020202020204" pitchFamily="34" charset="0"/>
              </a:rPr>
              <a:t>Meat, dairy and sugar from the UK, rice from India</a:t>
            </a:r>
          </a:p>
        </p:txBody>
      </p:sp>
      <p:sp>
        <p:nvSpPr>
          <p:cNvPr id="36" name="TextBox 35">
            <a:extLst>
              <a:ext uri="{FF2B5EF4-FFF2-40B4-BE49-F238E27FC236}">
                <a16:creationId xmlns:a16="http://schemas.microsoft.com/office/drawing/2014/main" id="{55772E32-2543-4A42-B8D1-9EF5A3864584}"/>
              </a:ext>
            </a:extLst>
          </p:cNvPr>
          <p:cNvSpPr txBox="1"/>
          <p:nvPr/>
        </p:nvSpPr>
        <p:spPr>
          <a:xfrm>
            <a:off x="2127948" y="2866546"/>
            <a:ext cx="1613035" cy="415498"/>
          </a:xfrm>
          <a:prstGeom prst="rect">
            <a:avLst/>
          </a:prstGeom>
          <a:noFill/>
        </p:spPr>
        <p:txBody>
          <a:bodyPr wrap="square" lIns="91440" tIns="45720" rIns="91440" bIns="45720" rtlCol="0" anchor="t">
            <a:spAutoFit/>
          </a:bodyPr>
          <a:lstStyle/>
          <a:p>
            <a:r>
              <a:rPr lang="en-GB" sz="1050">
                <a:latin typeface="Arial" panose="020B0604020202020204" pitchFamily="34" charset="0"/>
              </a:rPr>
              <a:t>A factory processes the inputs into pet food</a:t>
            </a:r>
          </a:p>
        </p:txBody>
      </p:sp>
      <p:sp>
        <p:nvSpPr>
          <p:cNvPr id="40" name="TextBox 39">
            <a:extLst>
              <a:ext uri="{FF2B5EF4-FFF2-40B4-BE49-F238E27FC236}">
                <a16:creationId xmlns:a16="http://schemas.microsoft.com/office/drawing/2014/main" id="{49FFE141-DF42-43E4-B841-F904C30B2ED2}"/>
              </a:ext>
            </a:extLst>
          </p:cNvPr>
          <p:cNvSpPr txBox="1"/>
          <p:nvPr/>
        </p:nvSpPr>
        <p:spPr>
          <a:xfrm>
            <a:off x="7282928" y="2716558"/>
            <a:ext cx="1618158" cy="738664"/>
          </a:xfrm>
          <a:prstGeom prst="rect">
            <a:avLst/>
          </a:prstGeom>
          <a:noFill/>
        </p:spPr>
        <p:txBody>
          <a:bodyPr wrap="square" lIns="91440" tIns="45720" rIns="91440" bIns="45720" rtlCol="0" anchor="t">
            <a:spAutoFit/>
          </a:bodyPr>
          <a:lstStyle/>
          <a:p>
            <a:pPr algn="ctr"/>
            <a:r>
              <a:rPr lang="en-GB" sz="1050" dirty="0">
                <a:latin typeface="Arial"/>
                <a:cs typeface="Arial"/>
              </a:rPr>
              <a:t>The use of imported rice is permitted. The other ingredients are UK wholly obtained. </a:t>
            </a:r>
            <a:endParaRPr lang="en-GB" sz="1050">
              <a:latin typeface="Arial" panose="020B0604020202020204" pitchFamily="34" charset="0"/>
            </a:endParaRPr>
          </a:p>
        </p:txBody>
      </p:sp>
      <p:cxnSp>
        <p:nvCxnSpPr>
          <p:cNvPr id="42" name="Straight Connector 41">
            <a:extLst>
              <a:ext uri="{FF2B5EF4-FFF2-40B4-BE49-F238E27FC236}">
                <a16:creationId xmlns:a16="http://schemas.microsoft.com/office/drawing/2014/main" id="{1D66CEF7-28ED-4A7F-B8B9-B0EE017581CF}"/>
              </a:ext>
            </a:extLst>
          </p:cNvPr>
          <p:cNvCxnSpPr>
            <a:cxnSpLocks/>
          </p:cNvCxnSpPr>
          <p:nvPr/>
        </p:nvCxnSpPr>
        <p:spPr>
          <a:xfrm>
            <a:off x="79739" y="3788128"/>
            <a:ext cx="8972550" cy="11113"/>
          </a:xfrm>
          <a:prstGeom prst="line">
            <a:avLst/>
          </a:prstGeom>
          <a:ln w="38100"/>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8F29FE2F-D664-4366-8CE3-2C781E73814D}"/>
              </a:ext>
            </a:extLst>
          </p:cNvPr>
          <p:cNvSpPr txBox="1"/>
          <p:nvPr/>
        </p:nvSpPr>
        <p:spPr>
          <a:xfrm>
            <a:off x="7242263" y="4083756"/>
            <a:ext cx="1781774" cy="90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latin typeface="Arial"/>
                <a:cs typeface="Arial"/>
              </a:rPr>
              <a:t>The use of imported fish is permitted </a:t>
            </a:r>
            <a:r>
              <a:rPr lang="en-GB" sz="1050" b="1" dirty="0">
                <a:latin typeface="Arial"/>
                <a:cs typeface="Arial"/>
              </a:rPr>
              <a:t>but</a:t>
            </a:r>
            <a:r>
              <a:rPr lang="en-GB" sz="1050" dirty="0">
                <a:latin typeface="Arial"/>
                <a:cs typeface="Arial"/>
              </a:rPr>
              <a:t> dairy and oats must be sourced from </a:t>
            </a:r>
            <a:r>
              <a:rPr lang="en-GB" sz="1050">
                <a:latin typeface="Arial"/>
                <a:cs typeface="Arial"/>
              </a:rPr>
              <a:t>the UK or EU</a:t>
            </a:r>
            <a:endParaRPr lang="en-US" sz="1050">
              <a:latin typeface="Arial"/>
              <a:cs typeface="Arial"/>
            </a:endParaRPr>
          </a:p>
          <a:p>
            <a:pPr algn="l"/>
            <a:endParaRPr lang="en-US" sz="1050">
              <a:latin typeface="Arial" panose="020B0604020202020204" pitchFamily="34" charset="0"/>
            </a:endParaRPr>
          </a:p>
        </p:txBody>
      </p:sp>
      <p:sp>
        <p:nvSpPr>
          <p:cNvPr id="44" name="TextBox 43">
            <a:extLst>
              <a:ext uri="{FF2B5EF4-FFF2-40B4-BE49-F238E27FC236}">
                <a16:creationId xmlns:a16="http://schemas.microsoft.com/office/drawing/2014/main" id="{6E773522-2110-4110-9524-16561D6E1DAC}"/>
              </a:ext>
            </a:extLst>
          </p:cNvPr>
          <p:cNvSpPr txBox="1"/>
          <p:nvPr/>
        </p:nvSpPr>
        <p:spPr>
          <a:xfrm>
            <a:off x="119963" y="4013013"/>
            <a:ext cx="893912" cy="900246"/>
          </a:xfrm>
          <a:prstGeom prst="rect">
            <a:avLst/>
          </a:prstGeom>
          <a:noFill/>
        </p:spPr>
        <p:txBody>
          <a:bodyPr wrap="square" lIns="91440" tIns="45720" rIns="91440" bIns="45720" rtlCol="0" anchor="t">
            <a:spAutoFit/>
          </a:bodyPr>
          <a:lstStyle/>
          <a:p>
            <a:pPr algn="ctr"/>
            <a:r>
              <a:rPr lang="en-GB" sz="1050">
                <a:latin typeface="Arial" panose="020B0604020202020204" pitchFamily="34" charset="0"/>
              </a:rPr>
              <a:t>Fish from Norway, dairy and oats from the US</a:t>
            </a:r>
          </a:p>
        </p:txBody>
      </p:sp>
      <p:sp>
        <p:nvSpPr>
          <p:cNvPr id="49" name="TextBox 48">
            <a:extLst>
              <a:ext uri="{FF2B5EF4-FFF2-40B4-BE49-F238E27FC236}">
                <a16:creationId xmlns:a16="http://schemas.microsoft.com/office/drawing/2014/main" id="{E463BD43-192D-4280-BBCC-2254CCF9313D}"/>
              </a:ext>
            </a:extLst>
          </p:cNvPr>
          <p:cNvSpPr txBox="1"/>
          <p:nvPr/>
        </p:nvSpPr>
        <p:spPr>
          <a:xfrm>
            <a:off x="2138651" y="4255387"/>
            <a:ext cx="1555597" cy="415498"/>
          </a:xfrm>
          <a:prstGeom prst="rect">
            <a:avLst/>
          </a:prstGeom>
          <a:noFill/>
        </p:spPr>
        <p:txBody>
          <a:bodyPr wrap="square" lIns="91440" tIns="45720" rIns="91440" bIns="45720" rtlCol="0" anchor="t">
            <a:spAutoFit/>
          </a:bodyPr>
          <a:lstStyle/>
          <a:p>
            <a:r>
              <a:rPr lang="en-GB" sz="1050">
                <a:latin typeface="Arial" panose="020B0604020202020204" pitchFamily="34" charset="0"/>
              </a:rPr>
              <a:t>A factory processes the inputs into pet food</a:t>
            </a:r>
          </a:p>
        </p:txBody>
      </p:sp>
      <p:sp>
        <p:nvSpPr>
          <p:cNvPr id="54" name="Arrow: Right 53">
            <a:extLst>
              <a:ext uri="{FF2B5EF4-FFF2-40B4-BE49-F238E27FC236}">
                <a16:creationId xmlns:a16="http://schemas.microsoft.com/office/drawing/2014/main" id="{BE998A0A-B0B5-4AC4-8875-687399FC2D03}"/>
              </a:ext>
            </a:extLst>
          </p:cNvPr>
          <p:cNvSpPr/>
          <p:nvPr/>
        </p:nvSpPr>
        <p:spPr>
          <a:xfrm>
            <a:off x="1617637" y="1391476"/>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55" name="Picture 54" descr="A picture containing shape&#10;&#10;Description automatically generated">
            <a:extLst>
              <a:ext uri="{FF2B5EF4-FFF2-40B4-BE49-F238E27FC236}">
                <a16:creationId xmlns:a16="http://schemas.microsoft.com/office/drawing/2014/main" id="{DBE779BD-D5FA-46C0-BDED-65E89E934F74}"/>
              </a:ext>
            </a:extLst>
          </p:cNvPr>
          <p:cNvPicPr>
            <a:picLocks noChangeAspect="1"/>
          </p:cNvPicPr>
          <p:nvPr/>
        </p:nvPicPr>
        <p:blipFill rotWithShape="1">
          <a:blip r:embed="rId5">
            <a:extLst>
              <a:ext uri="{28A0092B-C50C-407E-A947-70E740481C1C}">
                <a14:useLocalDpi xmlns:a14="http://schemas.microsoft.com/office/drawing/2010/main" val="0"/>
              </a:ext>
            </a:extLst>
          </a:blip>
          <a:srcRect l="12564" t="10796" r="12750" b="25379"/>
          <a:stretch/>
        </p:blipFill>
        <p:spPr>
          <a:xfrm>
            <a:off x="3801471" y="1338396"/>
            <a:ext cx="545903" cy="466521"/>
          </a:xfrm>
          <a:prstGeom prst="rect">
            <a:avLst/>
          </a:prstGeom>
        </p:spPr>
      </p:pic>
      <p:sp>
        <p:nvSpPr>
          <p:cNvPr id="56" name="Arrow: Right 55">
            <a:extLst>
              <a:ext uri="{FF2B5EF4-FFF2-40B4-BE49-F238E27FC236}">
                <a16:creationId xmlns:a16="http://schemas.microsoft.com/office/drawing/2014/main" id="{F53A4835-8C3A-44DA-BDBC-84D3C75AA8D3}"/>
              </a:ext>
            </a:extLst>
          </p:cNvPr>
          <p:cNvSpPr/>
          <p:nvPr/>
        </p:nvSpPr>
        <p:spPr>
          <a:xfrm>
            <a:off x="5907845" y="1385502"/>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57" name="Picture 56" descr="A picture containing shape&#10;&#10;Description automatically generated">
            <a:extLst>
              <a:ext uri="{FF2B5EF4-FFF2-40B4-BE49-F238E27FC236}">
                <a16:creationId xmlns:a16="http://schemas.microsoft.com/office/drawing/2014/main" id="{3CE6103F-3B88-401F-8995-EBB0454C2E84}"/>
              </a:ext>
            </a:extLst>
          </p:cNvPr>
          <p:cNvPicPr>
            <a:picLocks noChangeAspect="1"/>
          </p:cNvPicPr>
          <p:nvPr/>
        </p:nvPicPr>
        <p:blipFill rotWithShape="1">
          <a:blip r:embed="rId6">
            <a:extLst>
              <a:ext uri="{28A0092B-C50C-407E-A947-70E740481C1C}">
                <a14:useLocalDpi xmlns:a14="http://schemas.microsoft.com/office/drawing/2010/main" val="0"/>
              </a:ext>
            </a:extLst>
          </a:blip>
          <a:srcRect l="21087" t="14443" r="22396" b="28997"/>
          <a:stretch/>
        </p:blipFill>
        <p:spPr>
          <a:xfrm>
            <a:off x="1051993" y="2817741"/>
            <a:ext cx="391237" cy="391543"/>
          </a:xfrm>
          <a:prstGeom prst="rect">
            <a:avLst/>
          </a:prstGeom>
        </p:spPr>
      </p:pic>
      <p:pic>
        <p:nvPicPr>
          <p:cNvPr id="58" name="Picture 57" descr="A picture containing shape&#10;&#10;Description automatically generated">
            <a:extLst>
              <a:ext uri="{FF2B5EF4-FFF2-40B4-BE49-F238E27FC236}">
                <a16:creationId xmlns:a16="http://schemas.microsoft.com/office/drawing/2014/main" id="{F7C7089D-56E3-4129-81B2-FC705D91C9DB}"/>
              </a:ext>
            </a:extLst>
          </p:cNvPr>
          <p:cNvPicPr>
            <a:picLocks noChangeAspect="1"/>
          </p:cNvPicPr>
          <p:nvPr/>
        </p:nvPicPr>
        <p:blipFill rotWithShape="1">
          <a:blip r:embed="rId6">
            <a:extLst>
              <a:ext uri="{28A0092B-C50C-407E-A947-70E740481C1C}">
                <a14:useLocalDpi xmlns:a14="http://schemas.microsoft.com/office/drawing/2010/main" val="0"/>
              </a:ext>
            </a:extLst>
          </a:blip>
          <a:srcRect l="21087" t="14443" r="22396" b="28997"/>
          <a:stretch/>
        </p:blipFill>
        <p:spPr>
          <a:xfrm>
            <a:off x="1058340" y="1625684"/>
            <a:ext cx="391237" cy="391543"/>
          </a:xfrm>
          <a:prstGeom prst="rect">
            <a:avLst/>
          </a:prstGeom>
        </p:spPr>
      </p:pic>
      <p:sp>
        <p:nvSpPr>
          <p:cNvPr id="59" name="Arrow: Right 58">
            <a:extLst>
              <a:ext uri="{FF2B5EF4-FFF2-40B4-BE49-F238E27FC236}">
                <a16:creationId xmlns:a16="http://schemas.microsoft.com/office/drawing/2014/main" id="{741EAB9D-A52B-44C8-A3FB-4D7F03759292}"/>
              </a:ext>
            </a:extLst>
          </p:cNvPr>
          <p:cNvSpPr/>
          <p:nvPr/>
        </p:nvSpPr>
        <p:spPr>
          <a:xfrm>
            <a:off x="1632712" y="2872667"/>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60" name="Picture 59" descr="A picture containing shape&#10;&#10;Description automatically generated">
            <a:extLst>
              <a:ext uri="{FF2B5EF4-FFF2-40B4-BE49-F238E27FC236}">
                <a16:creationId xmlns:a16="http://schemas.microsoft.com/office/drawing/2014/main" id="{1E066F56-7912-4763-AB90-EF2AE770C5AC}"/>
              </a:ext>
            </a:extLst>
          </p:cNvPr>
          <p:cNvPicPr>
            <a:picLocks noChangeAspect="1"/>
          </p:cNvPicPr>
          <p:nvPr/>
        </p:nvPicPr>
        <p:blipFill rotWithShape="1">
          <a:blip r:embed="rId3">
            <a:extLst>
              <a:ext uri="{28A0092B-C50C-407E-A947-70E740481C1C}">
                <a14:useLocalDpi xmlns:a14="http://schemas.microsoft.com/office/drawing/2010/main" val="0"/>
              </a:ext>
            </a:extLst>
          </a:blip>
          <a:srcRect l="8630" t="5493" r="9271" b="20139"/>
          <a:stretch/>
        </p:blipFill>
        <p:spPr>
          <a:xfrm>
            <a:off x="4529864" y="2677847"/>
            <a:ext cx="767073" cy="694832"/>
          </a:xfrm>
          <a:prstGeom prst="rect">
            <a:avLst/>
          </a:prstGeom>
        </p:spPr>
      </p:pic>
      <p:pic>
        <p:nvPicPr>
          <p:cNvPr id="61" name="Picture 60" descr="A picture containing shape&#10;&#10;Description automatically generated">
            <a:extLst>
              <a:ext uri="{FF2B5EF4-FFF2-40B4-BE49-F238E27FC236}">
                <a16:creationId xmlns:a16="http://schemas.microsoft.com/office/drawing/2014/main" id="{47E755D0-34F2-481F-9C58-846B6C4A20FD}"/>
              </a:ext>
            </a:extLst>
          </p:cNvPr>
          <p:cNvPicPr>
            <a:picLocks noChangeAspect="1"/>
          </p:cNvPicPr>
          <p:nvPr/>
        </p:nvPicPr>
        <p:blipFill rotWithShape="1">
          <a:blip r:embed="rId5">
            <a:extLst>
              <a:ext uri="{28A0092B-C50C-407E-A947-70E740481C1C}">
                <a14:useLocalDpi xmlns:a14="http://schemas.microsoft.com/office/drawing/2010/main" val="0"/>
              </a:ext>
            </a:extLst>
          </a:blip>
          <a:srcRect l="12564" t="10796" r="12750" b="25379"/>
          <a:stretch/>
        </p:blipFill>
        <p:spPr>
          <a:xfrm>
            <a:off x="3801471" y="2818330"/>
            <a:ext cx="545903" cy="466521"/>
          </a:xfrm>
          <a:prstGeom prst="rect">
            <a:avLst/>
          </a:prstGeom>
        </p:spPr>
      </p:pic>
      <p:sp>
        <p:nvSpPr>
          <p:cNvPr id="62" name="Arrow: Right 61">
            <a:extLst>
              <a:ext uri="{FF2B5EF4-FFF2-40B4-BE49-F238E27FC236}">
                <a16:creationId xmlns:a16="http://schemas.microsoft.com/office/drawing/2014/main" id="{97B409DA-8159-47FC-80B5-30046151917A}"/>
              </a:ext>
            </a:extLst>
          </p:cNvPr>
          <p:cNvSpPr/>
          <p:nvPr/>
        </p:nvSpPr>
        <p:spPr>
          <a:xfrm>
            <a:off x="5914148" y="2876956"/>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65" name="Arrow: Right 64">
            <a:extLst>
              <a:ext uri="{FF2B5EF4-FFF2-40B4-BE49-F238E27FC236}">
                <a16:creationId xmlns:a16="http://schemas.microsoft.com/office/drawing/2014/main" id="{478AE7CC-FE7A-4733-95AF-46C537AAE2A1}"/>
              </a:ext>
            </a:extLst>
          </p:cNvPr>
          <p:cNvSpPr/>
          <p:nvPr/>
        </p:nvSpPr>
        <p:spPr>
          <a:xfrm>
            <a:off x="1614659" y="4259842"/>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66" name="Picture 65" descr="A picture containing shape&#10;&#10;Description automatically generated">
            <a:extLst>
              <a:ext uri="{FF2B5EF4-FFF2-40B4-BE49-F238E27FC236}">
                <a16:creationId xmlns:a16="http://schemas.microsoft.com/office/drawing/2014/main" id="{0853EA33-6DB0-43B8-BBC4-95CD07498E31}"/>
              </a:ext>
            </a:extLst>
          </p:cNvPr>
          <p:cNvPicPr>
            <a:picLocks noChangeAspect="1"/>
          </p:cNvPicPr>
          <p:nvPr/>
        </p:nvPicPr>
        <p:blipFill rotWithShape="1">
          <a:blip r:embed="rId3">
            <a:extLst>
              <a:ext uri="{28A0092B-C50C-407E-A947-70E740481C1C}">
                <a14:useLocalDpi xmlns:a14="http://schemas.microsoft.com/office/drawing/2010/main" val="0"/>
              </a:ext>
            </a:extLst>
          </a:blip>
          <a:srcRect l="8630" t="5493" r="9271" b="20139"/>
          <a:stretch/>
        </p:blipFill>
        <p:spPr>
          <a:xfrm>
            <a:off x="4530491" y="4072739"/>
            <a:ext cx="767073" cy="694832"/>
          </a:xfrm>
          <a:prstGeom prst="rect">
            <a:avLst/>
          </a:prstGeom>
        </p:spPr>
      </p:pic>
      <p:pic>
        <p:nvPicPr>
          <p:cNvPr id="67" name="Picture 66" descr="A picture containing shape&#10;&#10;Description automatically generated">
            <a:extLst>
              <a:ext uri="{FF2B5EF4-FFF2-40B4-BE49-F238E27FC236}">
                <a16:creationId xmlns:a16="http://schemas.microsoft.com/office/drawing/2014/main" id="{2FAB0E1B-6B01-42C9-BC66-8A2F9295A932}"/>
              </a:ext>
            </a:extLst>
          </p:cNvPr>
          <p:cNvPicPr>
            <a:picLocks noChangeAspect="1"/>
          </p:cNvPicPr>
          <p:nvPr/>
        </p:nvPicPr>
        <p:blipFill rotWithShape="1">
          <a:blip r:embed="rId5">
            <a:extLst>
              <a:ext uri="{28A0092B-C50C-407E-A947-70E740481C1C}">
                <a14:useLocalDpi xmlns:a14="http://schemas.microsoft.com/office/drawing/2010/main" val="0"/>
              </a:ext>
            </a:extLst>
          </a:blip>
          <a:srcRect l="12564" t="10796" r="12750" b="25379"/>
          <a:stretch/>
        </p:blipFill>
        <p:spPr>
          <a:xfrm>
            <a:off x="3797262" y="4204364"/>
            <a:ext cx="545903" cy="466521"/>
          </a:xfrm>
          <a:prstGeom prst="rect">
            <a:avLst/>
          </a:prstGeom>
        </p:spPr>
      </p:pic>
      <p:sp>
        <p:nvSpPr>
          <p:cNvPr id="68" name="Arrow: Right 67">
            <a:extLst>
              <a:ext uri="{FF2B5EF4-FFF2-40B4-BE49-F238E27FC236}">
                <a16:creationId xmlns:a16="http://schemas.microsoft.com/office/drawing/2014/main" id="{D1D29E42-6116-4E93-95F6-A88C2B4435C4}"/>
              </a:ext>
            </a:extLst>
          </p:cNvPr>
          <p:cNvSpPr/>
          <p:nvPr/>
        </p:nvSpPr>
        <p:spPr>
          <a:xfrm>
            <a:off x="5898374" y="4248549"/>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45" name="Cross 44">
            <a:extLst>
              <a:ext uri="{FF2B5EF4-FFF2-40B4-BE49-F238E27FC236}">
                <a16:creationId xmlns:a16="http://schemas.microsoft.com/office/drawing/2014/main" id="{7601EADF-5D57-43A2-B782-12A445F25747}"/>
              </a:ext>
            </a:extLst>
          </p:cNvPr>
          <p:cNvSpPr/>
          <p:nvPr/>
        </p:nvSpPr>
        <p:spPr>
          <a:xfrm rot="2749312">
            <a:off x="6409515" y="4041308"/>
            <a:ext cx="819847" cy="814667"/>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pic>
        <p:nvPicPr>
          <p:cNvPr id="47" name="Picture 46" descr="A picture containing shape&#10;&#10;Description automatically generated">
            <a:extLst>
              <a:ext uri="{FF2B5EF4-FFF2-40B4-BE49-F238E27FC236}">
                <a16:creationId xmlns:a16="http://schemas.microsoft.com/office/drawing/2014/main" id="{3A2541C9-7A76-49B8-B6A5-B33F4DBC1474}"/>
              </a:ext>
            </a:extLst>
          </p:cNvPr>
          <p:cNvPicPr>
            <a:picLocks noChangeAspect="1"/>
          </p:cNvPicPr>
          <p:nvPr/>
        </p:nvPicPr>
        <p:blipFill rotWithShape="1">
          <a:blip r:embed="rId4">
            <a:extLst>
              <a:ext uri="{28A0092B-C50C-407E-A947-70E740481C1C}">
                <a14:useLocalDpi xmlns:a14="http://schemas.microsoft.com/office/drawing/2010/main" val="0"/>
              </a:ext>
            </a:extLst>
          </a:blip>
          <a:srcRect l="10791" t="32340" r="10706" b="17544"/>
          <a:stretch/>
        </p:blipFill>
        <p:spPr>
          <a:xfrm>
            <a:off x="965681" y="1106333"/>
            <a:ext cx="593537" cy="367186"/>
          </a:xfrm>
          <a:prstGeom prst="rect">
            <a:avLst/>
          </a:prstGeom>
        </p:spPr>
      </p:pic>
      <p:pic>
        <p:nvPicPr>
          <p:cNvPr id="48" name="Picture 11" descr="A picture containing shape&#10;&#10;Description automatically generated">
            <a:extLst>
              <a:ext uri="{FF2B5EF4-FFF2-40B4-BE49-F238E27FC236}">
                <a16:creationId xmlns:a16="http://schemas.microsoft.com/office/drawing/2014/main" id="{7B688959-91BB-4B34-8BCD-D4FBD9CC2A51}"/>
              </a:ext>
            </a:extLst>
          </p:cNvPr>
          <p:cNvPicPr>
            <a:picLocks noChangeAspect="1"/>
          </p:cNvPicPr>
          <p:nvPr/>
        </p:nvPicPr>
        <p:blipFill>
          <a:blip r:embed="rId7"/>
          <a:stretch>
            <a:fillRect/>
          </a:stretch>
        </p:blipFill>
        <p:spPr>
          <a:xfrm>
            <a:off x="860161" y="3287308"/>
            <a:ext cx="404814" cy="404813"/>
          </a:xfrm>
          <a:prstGeom prst="rect">
            <a:avLst/>
          </a:prstGeom>
        </p:spPr>
      </p:pic>
      <p:pic>
        <p:nvPicPr>
          <p:cNvPr id="50" name="Picture 8" descr="A picture containing shape&#10;&#10;Description automatically generated">
            <a:extLst>
              <a:ext uri="{FF2B5EF4-FFF2-40B4-BE49-F238E27FC236}">
                <a16:creationId xmlns:a16="http://schemas.microsoft.com/office/drawing/2014/main" id="{B0C3B623-4B00-4070-BBC6-824074C06ADA}"/>
              </a:ext>
            </a:extLst>
          </p:cNvPr>
          <p:cNvPicPr>
            <a:picLocks noChangeAspect="1"/>
          </p:cNvPicPr>
          <p:nvPr/>
        </p:nvPicPr>
        <p:blipFill>
          <a:blip r:embed="rId8"/>
          <a:stretch>
            <a:fillRect/>
          </a:stretch>
        </p:blipFill>
        <p:spPr>
          <a:xfrm>
            <a:off x="1202572" y="3273668"/>
            <a:ext cx="452357" cy="432996"/>
          </a:xfrm>
          <a:prstGeom prst="rect">
            <a:avLst/>
          </a:prstGeom>
        </p:spPr>
      </p:pic>
      <p:pic>
        <p:nvPicPr>
          <p:cNvPr id="51" name="Picture 176" descr="A picture containing shape&#10;&#10;Description automatically generated">
            <a:extLst>
              <a:ext uri="{FF2B5EF4-FFF2-40B4-BE49-F238E27FC236}">
                <a16:creationId xmlns:a16="http://schemas.microsoft.com/office/drawing/2014/main" id="{CED3A71E-FECD-4E8D-A12F-8C4CA4DEC1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7295" r="6802" b="13995"/>
          <a:stretch>
            <a:fillRect/>
          </a:stretch>
        </p:blipFill>
        <p:spPr bwMode="auto">
          <a:xfrm>
            <a:off x="1146051" y="3973207"/>
            <a:ext cx="429201" cy="42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1" descr="A picture containing shape&#10;&#10;Description automatically generated">
            <a:extLst>
              <a:ext uri="{FF2B5EF4-FFF2-40B4-BE49-F238E27FC236}">
                <a16:creationId xmlns:a16="http://schemas.microsoft.com/office/drawing/2014/main" id="{B90B1AEC-0518-48A4-9D3E-AF2C176A006D}"/>
              </a:ext>
            </a:extLst>
          </p:cNvPr>
          <p:cNvPicPr>
            <a:picLocks noChangeAspect="1"/>
          </p:cNvPicPr>
          <p:nvPr/>
        </p:nvPicPr>
        <p:blipFill>
          <a:blip r:embed="rId7"/>
          <a:stretch>
            <a:fillRect/>
          </a:stretch>
        </p:blipFill>
        <p:spPr>
          <a:xfrm>
            <a:off x="841819" y="4353619"/>
            <a:ext cx="404814" cy="404813"/>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C99FA66D-56C5-4DFE-8403-57061690C05B}"/>
              </a:ext>
            </a:extLst>
          </p:cNvPr>
          <p:cNvPicPr>
            <a:picLocks noChangeAspect="1"/>
          </p:cNvPicPr>
          <p:nvPr/>
        </p:nvPicPr>
        <p:blipFill rotWithShape="1">
          <a:blip r:embed="rId10">
            <a:extLst>
              <a:ext uri="{28A0092B-C50C-407E-A947-70E740481C1C}">
                <a14:useLocalDpi xmlns:a14="http://schemas.microsoft.com/office/drawing/2010/main" val="0"/>
              </a:ext>
            </a:extLst>
          </a:blip>
          <a:srcRect l="15625" t="14250" r="15929" b="28218"/>
          <a:stretch/>
        </p:blipFill>
        <p:spPr>
          <a:xfrm>
            <a:off x="1216927" y="4603031"/>
            <a:ext cx="380892" cy="3201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89DB13CA-8F1C-4651-B327-73AE780B8C53}"/>
              </a:ext>
            </a:extLst>
          </p:cNvPr>
          <p:cNvSpPr>
            <a:spLocks noGrp="1"/>
          </p:cNvSpPr>
          <p:nvPr>
            <p:ph type="title"/>
          </p:nvPr>
        </p:nvSpPr>
        <p:spPr>
          <a:xfrm>
            <a:off x="579148" y="252173"/>
            <a:ext cx="7134254" cy="496887"/>
          </a:xfrm>
        </p:spPr>
        <p:txBody>
          <a:bodyPr/>
          <a:lstStyle/>
          <a:p>
            <a:pPr eaLnBrk="1" hangingPunct="1"/>
            <a:r>
              <a:rPr lang="en-GB" altLang="en-US" dirty="0"/>
              <a:t>Proving Origin When Importing Goods</a:t>
            </a:r>
          </a:p>
        </p:txBody>
      </p:sp>
      <p:sp>
        <p:nvSpPr>
          <p:cNvPr id="14339" name="Content Placeholder 4">
            <a:extLst>
              <a:ext uri="{FF2B5EF4-FFF2-40B4-BE49-F238E27FC236}">
                <a16:creationId xmlns:a16="http://schemas.microsoft.com/office/drawing/2014/main" id="{10F54337-3FF3-4165-8CA2-E2D54EB70120}"/>
              </a:ext>
            </a:extLst>
          </p:cNvPr>
          <p:cNvSpPr>
            <a:spLocks noGrp="1"/>
          </p:cNvSpPr>
          <p:nvPr>
            <p:ph idx="1"/>
          </p:nvPr>
        </p:nvSpPr>
        <p:spPr>
          <a:xfrm>
            <a:off x="579148" y="822170"/>
            <a:ext cx="7985703" cy="3812889"/>
          </a:xfrm>
        </p:spPr>
        <p:txBody>
          <a:bodyPr/>
          <a:lstStyle/>
          <a:p>
            <a:r>
              <a:rPr lang="en-GB" sz="1500" dirty="0">
                <a:solidFill>
                  <a:srgbClr val="000000"/>
                </a:solidFill>
                <a:latin typeface="Arial"/>
                <a:cs typeface="Arial"/>
              </a:rPr>
              <a:t>In order for your business to pay preferential tariffs when importing into the UK, you will need to claim preference as part of your customs declaration to HMRC.  You will need to hold proof that the goods you are importing qualify as originating.</a:t>
            </a:r>
          </a:p>
          <a:p>
            <a:r>
              <a:rPr lang="en-GB" sz="1500" dirty="0">
                <a:solidFill>
                  <a:srgbClr val="000000"/>
                </a:solidFill>
                <a:latin typeface="Arial"/>
                <a:cs typeface="Arial"/>
              </a:rPr>
              <a:t>For example, under the EU-UK FTA, the claim for preference is made on the basis of either: </a:t>
            </a:r>
            <a:endParaRPr lang="en-GB" sz="1500" dirty="0">
              <a:solidFill>
                <a:srgbClr val="000000"/>
              </a:solidFill>
            </a:endParaRPr>
          </a:p>
          <a:p>
            <a:pPr lvl="1">
              <a:buFont typeface="Wingdings" panose="05000000000000000000" pitchFamily="2" charset="2"/>
              <a:buChar char="Ø"/>
            </a:pPr>
            <a:r>
              <a:rPr lang="en-GB" sz="1500" dirty="0">
                <a:solidFill>
                  <a:srgbClr val="000000"/>
                </a:solidFill>
              </a:rPr>
              <a:t>a ‘statement on origin’ which declares the goods to be originating; or</a:t>
            </a:r>
          </a:p>
          <a:p>
            <a:pPr lvl="1">
              <a:buFont typeface="Wingdings" panose="05000000000000000000" pitchFamily="2" charset="2"/>
              <a:buChar char="Ø"/>
            </a:pPr>
            <a:r>
              <a:rPr lang="en-GB" sz="1500" dirty="0">
                <a:solidFill>
                  <a:srgbClr val="000000"/>
                </a:solidFill>
              </a:rPr>
              <a:t>‘importer’s knowledge’ that the goods are originating.</a:t>
            </a:r>
          </a:p>
          <a:p>
            <a:r>
              <a:rPr lang="en-GB" sz="1500" dirty="0">
                <a:solidFill>
                  <a:srgbClr val="000000"/>
                </a:solidFill>
              </a:rPr>
              <a:t>If you are using a </a:t>
            </a:r>
            <a:r>
              <a:rPr lang="en-GB" sz="1500" b="1" dirty="0">
                <a:solidFill>
                  <a:srgbClr val="000000"/>
                </a:solidFill>
              </a:rPr>
              <a:t>statement on origin</a:t>
            </a:r>
            <a:r>
              <a:rPr lang="en-GB" sz="1500" dirty="0">
                <a:solidFill>
                  <a:srgbClr val="000000"/>
                </a:solidFill>
              </a:rPr>
              <a:t>, this should be provided to you by the exporter on a commercial document. </a:t>
            </a:r>
          </a:p>
          <a:p>
            <a:r>
              <a:rPr lang="en-GB" sz="1500" dirty="0">
                <a:solidFill>
                  <a:srgbClr val="000000"/>
                </a:solidFill>
              </a:rPr>
              <a:t>If you wish to use ‘</a:t>
            </a:r>
            <a:r>
              <a:rPr lang="en-GB" sz="1500" b="1" dirty="0">
                <a:solidFill>
                  <a:srgbClr val="000000"/>
                </a:solidFill>
              </a:rPr>
              <a:t>importer’s knowledge</a:t>
            </a:r>
            <a:r>
              <a:rPr lang="en-GB" sz="1500" dirty="0">
                <a:solidFill>
                  <a:srgbClr val="000000"/>
                </a:solidFill>
              </a:rPr>
              <a:t>’, you will need to obtain sufficient evidence that the goods qualify as originating. This may involve the exporter providing a range of supporting documentation, but there is no specific requirement for the exporter to provide a statement on origin.</a:t>
            </a:r>
          </a:p>
          <a:p>
            <a:r>
              <a:rPr lang="en-GB" sz="1500" dirty="0">
                <a:solidFill>
                  <a:srgbClr val="000000"/>
                </a:solidFill>
                <a:latin typeface="Arial"/>
                <a:cs typeface="Arial"/>
              </a:rPr>
              <a:t>Other agreements may set out alternative methods for claiming preference. For example, older agreements can require a paper ‘certificate of origin’ to be provided by the exporter.</a:t>
            </a:r>
          </a:p>
        </p:txBody>
      </p:sp>
      <p:sp>
        <p:nvSpPr>
          <p:cNvPr id="17413" name="Slide Number Placeholder 2">
            <a:extLst>
              <a:ext uri="{FF2B5EF4-FFF2-40B4-BE49-F238E27FC236}">
                <a16:creationId xmlns:a16="http://schemas.microsoft.com/office/drawing/2014/main" id="{F6F93214-F5E0-4745-A510-940A358C6CAE}"/>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285D23-BEA9-4294-95AC-2A80F4858B94}" type="slidenum">
              <a:rPr kumimoji="0" lang="en-GB" altLang="en-US" sz="1000" b="0" i="0" u="none" strike="noStrike" kern="1200" cap="none" spc="0" normalizeH="0" baseline="0" noProof="0" smtClean="0">
                <a:ln>
                  <a:noFill/>
                </a:ln>
                <a:solidFill>
                  <a:srgbClr val="00AF41"/>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000" b="0" i="0" u="none" strike="noStrike" kern="1200" cap="none" spc="0" normalizeH="0" baseline="0" noProof="0">
              <a:ln>
                <a:noFill/>
              </a:ln>
              <a:solidFill>
                <a:srgbClr val="00AF41"/>
              </a:solidFill>
              <a:effectLst/>
              <a:uLnTx/>
              <a:uFillTx/>
              <a:latin typeface="Arial" panose="020B0604020202020204" pitchFamily="34" charset="0"/>
              <a:ea typeface="+mn-ea"/>
              <a:cs typeface="Arial" panose="020B0604020202020204" pitchFamily="34" charset="0"/>
            </a:endParaRPr>
          </a:p>
        </p:txBody>
      </p:sp>
      <p:sp>
        <p:nvSpPr>
          <p:cNvPr id="6" name="Footer Placeholder 1">
            <a:extLst>
              <a:ext uri="{FF2B5EF4-FFF2-40B4-BE49-F238E27FC236}">
                <a16:creationId xmlns:a16="http://schemas.microsoft.com/office/drawing/2014/main" id="{F51682A5-F214-4D19-8A00-7C43974D931D}"/>
              </a:ext>
            </a:extLst>
          </p:cNvPr>
          <p:cNvSpPr>
            <a:spLocks noGrp="1"/>
          </p:cNvSpPr>
          <p:nvPr>
            <p:ph type="ftr" sz="quarter" idx="14"/>
          </p:nvPr>
        </p:nvSpPr>
        <p:spPr>
          <a:xfrm>
            <a:off x="458788" y="4767263"/>
            <a:ext cx="5675312" cy="274637"/>
          </a:xfrm>
        </p:spPr>
        <p:txBody>
          <a:bodyPr/>
          <a:lstStyle/>
          <a:p>
            <a:pPr>
              <a:defRPr/>
            </a:pPr>
            <a:r>
              <a:rPr lang="en-GB"/>
              <a:t>Defra EU Rules of Origin Business Guidance</a:t>
            </a:r>
          </a:p>
        </p:txBody>
      </p:sp>
    </p:spTree>
    <p:extLst>
      <p:ext uri="{BB962C8B-B14F-4D97-AF65-F5344CB8AC3E}">
        <p14:creationId xmlns:p14="http://schemas.microsoft.com/office/powerpoint/2010/main" val="4235095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89DB13CA-8F1C-4651-B327-73AE780B8C53}"/>
              </a:ext>
            </a:extLst>
          </p:cNvPr>
          <p:cNvSpPr>
            <a:spLocks noGrp="1"/>
          </p:cNvSpPr>
          <p:nvPr>
            <p:ph type="title"/>
          </p:nvPr>
        </p:nvSpPr>
        <p:spPr>
          <a:xfrm>
            <a:off x="579148" y="252173"/>
            <a:ext cx="7134254" cy="496887"/>
          </a:xfrm>
        </p:spPr>
        <p:txBody>
          <a:bodyPr/>
          <a:lstStyle/>
          <a:p>
            <a:pPr eaLnBrk="1" hangingPunct="1"/>
            <a:r>
              <a:rPr lang="en-GB" altLang="en-US" dirty="0"/>
              <a:t>Proving Origin When Exporting Goods</a:t>
            </a:r>
          </a:p>
        </p:txBody>
      </p:sp>
      <p:sp>
        <p:nvSpPr>
          <p:cNvPr id="14339" name="Content Placeholder 4">
            <a:extLst>
              <a:ext uri="{FF2B5EF4-FFF2-40B4-BE49-F238E27FC236}">
                <a16:creationId xmlns:a16="http://schemas.microsoft.com/office/drawing/2014/main" id="{10F54337-3FF3-4165-8CA2-E2D54EB70120}"/>
              </a:ext>
            </a:extLst>
          </p:cNvPr>
          <p:cNvSpPr>
            <a:spLocks noGrp="1"/>
          </p:cNvSpPr>
          <p:nvPr>
            <p:ph idx="1"/>
          </p:nvPr>
        </p:nvSpPr>
        <p:spPr>
          <a:xfrm>
            <a:off x="579148" y="869841"/>
            <a:ext cx="7985703" cy="3805250"/>
          </a:xfrm>
        </p:spPr>
        <p:txBody>
          <a:bodyPr/>
          <a:lstStyle/>
          <a:p>
            <a:r>
              <a:rPr lang="en-GB" sz="1400" dirty="0">
                <a:solidFill>
                  <a:srgbClr val="000000"/>
                </a:solidFill>
                <a:latin typeface="Arial"/>
                <a:cs typeface="Arial"/>
              </a:rPr>
              <a:t>In order for your customer to claim preference when they import your goods into their country, you need to ensure that your goods meet the Product-Specific Rules of origin (PSRs).</a:t>
            </a:r>
          </a:p>
          <a:p>
            <a:r>
              <a:rPr lang="en-GB" sz="1400" dirty="0">
                <a:solidFill>
                  <a:srgbClr val="000000"/>
                </a:solidFill>
                <a:latin typeface="Arial"/>
                <a:cs typeface="Arial"/>
              </a:rPr>
              <a:t>If your goods do meet the PSRs, you will need to hold evidence of this. You may also require separate declarations from your suppliers (</a:t>
            </a:r>
            <a:r>
              <a:rPr lang="en-GB" sz="1400" b="1" dirty="0">
                <a:solidFill>
                  <a:srgbClr val="000000"/>
                </a:solidFill>
                <a:latin typeface="Arial"/>
                <a:cs typeface="Arial"/>
              </a:rPr>
              <a:t>supplier declarations</a:t>
            </a:r>
            <a:r>
              <a:rPr lang="en-GB" sz="1400" dirty="0">
                <a:solidFill>
                  <a:srgbClr val="000000"/>
                </a:solidFill>
                <a:latin typeface="Arial"/>
                <a:cs typeface="Arial"/>
              </a:rPr>
              <a:t>). </a:t>
            </a:r>
            <a:endParaRPr lang="en-GB" sz="1400" dirty="0">
              <a:solidFill>
                <a:srgbClr val="000000"/>
              </a:solidFill>
            </a:endParaRPr>
          </a:p>
          <a:p>
            <a:r>
              <a:rPr lang="en-GB" sz="1400" dirty="0">
                <a:solidFill>
                  <a:srgbClr val="000000"/>
                </a:solidFill>
                <a:latin typeface="Arial"/>
                <a:cs typeface="Arial"/>
              </a:rPr>
              <a:t>Under most modern agreements, you can self-declare that your goods are originating. Under the EU-UK FTA, you can make out a ‘</a:t>
            </a:r>
            <a:r>
              <a:rPr lang="en-GB" sz="1400" b="1" dirty="0">
                <a:solidFill>
                  <a:srgbClr val="000000"/>
                </a:solidFill>
                <a:latin typeface="Arial"/>
                <a:cs typeface="Arial"/>
              </a:rPr>
              <a:t>statement on origin</a:t>
            </a:r>
            <a:r>
              <a:rPr lang="en-GB" sz="1400" dirty="0">
                <a:solidFill>
                  <a:srgbClr val="000000"/>
                </a:solidFill>
                <a:latin typeface="Arial"/>
                <a:cs typeface="Arial"/>
              </a:rPr>
              <a:t>’ on a commercial document and send this to your customer. This is a statement declaring the goods to be originating and can be used by your customer as the basis of their preference claim.</a:t>
            </a:r>
          </a:p>
          <a:p>
            <a:r>
              <a:rPr lang="en-GB" sz="1400" dirty="0">
                <a:solidFill>
                  <a:srgbClr val="000000"/>
                </a:solidFill>
                <a:latin typeface="Arial"/>
                <a:cs typeface="Arial"/>
              </a:rPr>
              <a:t>Some agreements, including the EU-UK FTA, also allow importers to claim preference based on knowledge they hold (‘</a:t>
            </a:r>
            <a:r>
              <a:rPr lang="en-GB" sz="1400" b="1" dirty="0">
                <a:solidFill>
                  <a:srgbClr val="000000"/>
                </a:solidFill>
                <a:latin typeface="Arial"/>
                <a:cs typeface="Arial"/>
              </a:rPr>
              <a:t>importer’s knowledge</a:t>
            </a:r>
            <a:r>
              <a:rPr lang="en-GB" sz="1400" dirty="0">
                <a:solidFill>
                  <a:srgbClr val="000000"/>
                </a:solidFill>
                <a:latin typeface="Arial"/>
                <a:cs typeface="Arial"/>
              </a:rPr>
              <a:t>’), rather than through a statement on origin. Where this option is used, you do not need to provide your customer with a statement on origin, though your customer may ask you to provide them with a range of information about the goods to support their preference claim.</a:t>
            </a:r>
          </a:p>
          <a:p>
            <a:r>
              <a:rPr lang="en-GB" sz="1400" dirty="0">
                <a:solidFill>
                  <a:srgbClr val="000000"/>
                </a:solidFill>
                <a:latin typeface="Arial"/>
                <a:cs typeface="Arial"/>
              </a:rPr>
              <a:t>Under some older agreements, you cannot self-certify that goods are originating, and you may need to provide your customer with a ‘certificate of origin’ obtained through your local Chamber of Commerce or HMRC.</a:t>
            </a:r>
          </a:p>
        </p:txBody>
      </p:sp>
      <p:sp>
        <p:nvSpPr>
          <p:cNvPr id="17413" name="Slide Number Placeholder 2">
            <a:extLst>
              <a:ext uri="{FF2B5EF4-FFF2-40B4-BE49-F238E27FC236}">
                <a16:creationId xmlns:a16="http://schemas.microsoft.com/office/drawing/2014/main" id="{F6F93214-F5E0-4745-A510-940A358C6CAE}"/>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285D23-BEA9-4294-95AC-2A80F4858B94}" type="slidenum">
              <a:rPr kumimoji="0" lang="en-GB" altLang="en-US" sz="1000" b="0" i="0" u="none" strike="noStrike" kern="1200" cap="none" spc="0" normalizeH="0" baseline="0" noProof="0" smtClean="0">
                <a:ln>
                  <a:noFill/>
                </a:ln>
                <a:solidFill>
                  <a:srgbClr val="00AF41"/>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000" b="0" i="0" u="none" strike="noStrike" kern="1200" cap="none" spc="0" normalizeH="0" baseline="0" noProof="0">
              <a:ln>
                <a:noFill/>
              </a:ln>
              <a:solidFill>
                <a:srgbClr val="00AF41"/>
              </a:solidFill>
              <a:effectLst/>
              <a:uLnTx/>
              <a:uFillTx/>
              <a:latin typeface="Arial" panose="020B0604020202020204" pitchFamily="34" charset="0"/>
              <a:ea typeface="+mn-ea"/>
              <a:cs typeface="Arial" panose="020B0604020202020204" pitchFamily="34" charset="0"/>
            </a:endParaRPr>
          </a:p>
        </p:txBody>
      </p:sp>
      <p:sp>
        <p:nvSpPr>
          <p:cNvPr id="6" name="Footer Placeholder 1">
            <a:extLst>
              <a:ext uri="{FF2B5EF4-FFF2-40B4-BE49-F238E27FC236}">
                <a16:creationId xmlns:a16="http://schemas.microsoft.com/office/drawing/2014/main" id="{C86DA81A-1200-4E87-8A69-DFFECD895FFF}"/>
              </a:ext>
            </a:extLst>
          </p:cNvPr>
          <p:cNvSpPr>
            <a:spLocks noGrp="1"/>
          </p:cNvSpPr>
          <p:nvPr>
            <p:ph type="ftr" sz="quarter" idx="14"/>
          </p:nvPr>
        </p:nvSpPr>
        <p:spPr>
          <a:xfrm>
            <a:off x="458788" y="4767263"/>
            <a:ext cx="5675312" cy="274637"/>
          </a:xfrm>
        </p:spPr>
        <p:txBody>
          <a:bodyPr/>
          <a:lstStyle/>
          <a:p>
            <a:pPr>
              <a:defRPr/>
            </a:pPr>
            <a:r>
              <a:rPr lang="en-GB"/>
              <a:t>Defra EU Rules of Origin Business Guidance</a:t>
            </a:r>
          </a:p>
        </p:txBody>
      </p:sp>
    </p:spTree>
    <p:extLst>
      <p:ext uri="{BB962C8B-B14F-4D97-AF65-F5344CB8AC3E}">
        <p14:creationId xmlns:p14="http://schemas.microsoft.com/office/powerpoint/2010/main" val="1783920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1F5A9E-1525-4878-B02C-704D2261F5AB}"/>
              </a:ext>
            </a:extLst>
          </p:cNvPr>
          <p:cNvSpPr txBox="1"/>
          <p:nvPr/>
        </p:nvSpPr>
        <p:spPr>
          <a:xfrm>
            <a:off x="361865" y="96313"/>
            <a:ext cx="8464337" cy="369332"/>
          </a:xfrm>
          <a:prstGeom prst="rect">
            <a:avLst/>
          </a:prstGeom>
          <a:noFill/>
        </p:spPr>
        <p:txBody>
          <a:bodyPr wrap="square" lIns="91440" tIns="45720" rIns="91440" bIns="45720" rtlCol="0" anchor="t">
            <a:spAutoFit/>
          </a:bodyPr>
          <a:lstStyle/>
          <a:p>
            <a:r>
              <a:rPr lang="en-GB">
                <a:solidFill>
                  <a:srgbClr val="00B050"/>
                </a:solidFill>
                <a:latin typeface="Arial"/>
                <a:cs typeface="Arial"/>
              </a:rPr>
              <a:t>Rules of Origin Five Steps Process: Trading the EU after 1</a:t>
            </a:r>
            <a:r>
              <a:rPr lang="en-GB" baseline="30000">
                <a:solidFill>
                  <a:srgbClr val="00B050"/>
                </a:solidFill>
                <a:latin typeface="Arial"/>
                <a:cs typeface="Arial"/>
              </a:rPr>
              <a:t>st</a:t>
            </a:r>
            <a:r>
              <a:rPr lang="en-GB">
                <a:solidFill>
                  <a:srgbClr val="00B050"/>
                </a:solidFill>
                <a:latin typeface="Arial"/>
                <a:cs typeface="Arial"/>
              </a:rPr>
              <a:t> January 2021</a:t>
            </a:r>
          </a:p>
        </p:txBody>
      </p:sp>
      <p:sp>
        <p:nvSpPr>
          <p:cNvPr id="5" name="Rectangle: Rounded Corners 4">
            <a:extLst>
              <a:ext uri="{FF2B5EF4-FFF2-40B4-BE49-F238E27FC236}">
                <a16:creationId xmlns:a16="http://schemas.microsoft.com/office/drawing/2014/main" id="{40F100FA-DF97-4EBA-B3D6-A66410A90A10}"/>
              </a:ext>
            </a:extLst>
          </p:cNvPr>
          <p:cNvSpPr/>
          <p:nvPr/>
        </p:nvSpPr>
        <p:spPr>
          <a:xfrm>
            <a:off x="457200" y="511812"/>
            <a:ext cx="8217568" cy="763536"/>
          </a:xfrm>
          <a:prstGeom prst="roundRect">
            <a:avLst/>
          </a:prstGeom>
          <a:solidFill>
            <a:srgbClr val="00AF41"/>
          </a:solidFill>
          <a:ln w="19050">
            <a:solidFill>
              <a:srgbClr val="00AF4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28600" indent="-228600">
              <a:buAutoNum type="arabicPeriod"/>
            </a:pPr>
            <a:r>
              <a:rPr lang="en-GB" sz="1200" b="1">
                <a:latin typeface="Arial"/>
                <a:cs typeface="Arial"/>
              </a:rPr>
              <a:t>Understand your supply chains</a:t>
            </a:r>
          </a:p>
          <a:p>
            <a:r>
              <a:rPr lang="en-GB" sz="1050">
                <a:latin typeface="Arial"/>
                <a:cs typeface="Arial"/>
              </a:rPr>
              <a:t>If you are importing or exporting goods to the EU, they will only be eligible for zero tariffs if they acquire ‘originating’ status. You will need to know the status of your materials, where they have come from and what processing on the materials has occurred. This may involve requiring </a:t>
            </a:r>
            <a:r>
              <a:rPr lang="en-GB" sz="1050" b="1">
                <a:latin typeface="Arial"/>
                <a:cs typeface="Arial"/>
              </a:rPr>
              <a:t>supplier declarations, </a:t>
            </a:r>
            <a:r>
              <a:rPr lang="en-GB" sz="1050">
                <a:latin typeface="Arial"/>
                <a:cs typeface="Arial"/>
              </a:rPr>
              <a:t>which detail invoices, delivery notes and other information to identify goods.</a:t>
            </a:r>
          </a:p>
        </p:txBody>
      </p:sp>
      <p:sp>
        <p:nvSpPr>
          <p:cNvPr id="6" name="Rectangle: Rounded Corners 5">
            <a:extLst>
              <a:ext uri="{FF2B5EF4-FFF2-40B4-BE49-F238E27FC236}">
                <a16:creationId xmlns:a16="http://schemas.microsoft.com/office/drawing/2014/main" id="{41857BC4-F17D-4324-95CF-D6E209B193C3}"/>
              </a:ext>
            </a:extLst>
          </p:cNvPr>
          <p:cNvSpPr/>
          <p:nvPr/>
        </p:nvSpPr>
        <p:spPr>
          <a:xfrm>
            <a:off x="457200" y="1398905"/>
            <a:ext cx="8217568" cy="630729"/>
          </a:xfrm>
          <a:prstGeom prst="roundRect">
            <a:avLst/>
          </a:prstGeom>
          <a:solidFill>
            <a:schemeClr val="bg1"/>
          </a:solidFill>
          <a:ln w="19050">
            <a:solidFill>
              <a:srgbClr val="00AF4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28600" indent="-228600">
              <a:buFont typeface="+mj-lt"/>
              <a:buAutoNum type="arabicPeriod" startAt="2"/>
            </a:pPr>
            <a:r>
              <a:rPr lang="en-GB" sz="1200" b="1">
                <a:solidFill>
                  <a:srgbClr val="00B050"/>
                </a:solidFill>
                <a:latin typeface="Arial"/>
                <a:cs typeface="Arial"/>
              </a:rPr>
              <a:t>Check your commodity codes</a:t>
            </a:r>
          </a:p>
          <a:p>
            <a:r>
              <a:rPr lang="en-GB" sz="1050" b="1">
                <a:solidFill>
                  <a:srgbClr val="00B050"/>
                </a:solidFill>
                <a:latin typeface="Arial"/>
                <a:cs typeface="Arial"/>
              </a:rPr>
              <a:t>Commodity codes</a:t>
            </a:r>
            <a:r>
              <a:rPr lang="en-GB" sz="1050">
                <a:solidFill>
                  <a:srgbClr val="00B050"/>
                </a:solidFill>
                <a:latin typeface="Arial"/>
                <a:cs typeface="Arial"/>
              </a:rPr>
              <a:t> are used to ensure goods have the correct tariff classification. Using the wrong codes for your products in customs declarations risks paying the wrong tariff. You can check your commodity code at the Government’s </a:t>
            </a:r>
            <a:r>
              <a:rPr lang="en-GB" sz="1050">
                <a:solidFill>
                  <a:srgbClr val="00AF41"/>
                </a:solidFill>
                <a:latin typeface="Arial"/>
                <a:cs typeface="Arial"/>
                <a:hlinkClick r:id="rId2">
                  <a:extLst>
                    <a:ext uri="{A12FA001-AC4F-418D-AE19-62706E023703}">
                      <ahyp:hlinkClr xmlns:ahyp="http://schemas.microsoft.com/office/drawing/2018/hyperlinkcolor" val="tx"/>
                    </a:ext>
                  </a:extLst>
                </a:hlinkClick>
              </a:rPr>
              <a:t>Trade Tariff site</a:t>
            </a:r>
            <a:r>
              <a:rPr lang="en-GB" sz="1050">
                <a:solidFill>
                  <a:srgbClr val="00B050"/>
                </a:solidFill>
                <a:latin typeface="Arial"/>
                <a:cs typeface="Arial"/>
              </a:rPr>
              <a:t>.</a:t>
            </a:r>
          </a:p>
        </p:txBody>
      </p:sp>
      <p:sp>
        <p:nvSpPr>
          <p:cNvPr id="7" name="Rectangle: Rounded Corners 6">
            <a:extLst>
              <a:ext uri="{FF2B5EF4-FFF2-40B4-BE49-F238E27FC236}">
                <a16:creationId xmlns:a16="http://schemas.microsoft.com/office/drawing/2014/main" id="{6CF23CA2-86E9-4CD4-BFC0-61EA8978ED04}"/>
              </a:ext>
            </a:extLst>
          </p:cNvPr>
          <p:cNvSpPr/>
          <p:nvPr/>
        </p:nvSpPr>
        <p:spPr>
          <a:xfrm>
            <a:off x="457200" y="3123743"/>
            <a:ext cx="8217568" cy="920389"/>
          </a:xfrm>
          <a:prstGeom prst="roundRect">
            <a:avLst/>
          </a:prstGeom>
          <a:solidFill>
            <a:schemeClr val="bg1"/>
          </a:solidFill>
          <a:ln w="19050">
            <a:solidFill>
              <a:srgbClr val="00AF4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28600" indent="-228600">
              <a:buFont typeface="+mj-lt"/>
              <a:buAutoNum type="arabicPeriod" startAt="4"/>
            </a:pPr>
            <a:r>
              <a:rPr lang="en-GB" sz="1200" b="1" dirty="0">
                <a:solidFill>
                  <a:srgbClr val="00B050"/>
                </a:solidFill>
                <a:latin typeface="Arial"/>
                <a:cs typeface="Arial"/>
              </a:rPr>
              <a:t>Complete certification process</a:t>
            </a:r>
          </a:p>
          <a:p>
            <a:r>
              <a:rPr lang="en-GB" sz="1000" dirty="0">
                <a:solidFill>
                  <a:srgbClr val="00B050"/>
                </a:solidFill>
                <a:latin typeface="Arial"/>
                <a:cs typeface="Arial"/>
              </a:rPr>
              <a:t>You will need to prove to HMRC that you can claim preference for the goods you are importing or give the person receiving your goods evidence of the origin so they can claim preference. The type of proof can vary. An exporter can make a </a:t>
            </a:r>
            <a:r>
              <a:rPr lang="en-GB" sz="1000" b="1" dirty="0">
                <a:solidFill>
                  <a:srgbClr val="00B050"/>
                </a:solidFill>
                <a:latin typeface="Arial"/>
                <a:cs typeface="Arial"/>
              </a:rPr>
              <a:t>statement on origin</a:t>
            </a:r>
            <a:r>
              <a:rPr lang="en-GB" sz="1000" dirty="0">
                <a:solidFill>
                  <a:srgbClr val="00B050"/>
                </a:solidFill>
                <a:latin typeface="Arial"/>
                <a:cs typeface="Arial"/>
              </a:rPr>
              <a:t> which has enough detail to identify the goods. The importer can claim preference based on this declaration. The importer can also claim preference through </a:t>
            </a:r>
            <a:r>
              <a:rPr lang="en-GB" sz="1000" b="1" dirty="0">
                <a:solidFill>
                  <a:srgbClr val="00B050"/>
                </a:solidFill>
                <a:latin typeface="Arial"/>
                <a:cs typeface="Arial"/>
              </a:rPr>
              <a:t>importer’s knowledge</a:t>
            </a:r>
            <a:r>
              <a:rPr lang="en-GB" sz="1000">
                <a:solidFill>
                  <a:srgbClr val="00B050"/>
                </a:solidFill>
                <a:latin typeface="Arial"/>
                <a:cs typeface="Arial"/>
              </a:rPr>
              <a:t>. This will be through knowledge you have obtained about the goods e.g., supporting documents., records, evidence.  </a:t>
            </a:r>
            <a:endParaRPr lang="en-GB" sz="1000">
              <a:solidFill>
                <a:srgbClr val="00B05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08F69244-49C1-48D7-A8C7-1444C2FE40DD}"/>
              </a:ext>
            </a:extLst>
          </p:cNvPr>
          <p:cNvSpPr/>
          <p:nvPr/>
        </p:nvSpPr>
        <p:spPr>
          <a:xfrm>
            <a:off x="457200" y="2149416"/>
            <a:ext cx="8217568" cy="852285"/>
          </a:xfrm>
          <a:prstGeom prst="roundRect">
            <a:avLst/>
          </a:prstGeom>
          <a:solidFill>
            <a:srgbClr val="00AF41"/>
          </a:solidFill>
          <a:ln w="19050">
            <a:solidFill>
              <a:srgbClr val="00AF4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28600" indent="-228600">
              <a:buFont typeface="+mj-lt"/>
              <a:buAutoNum type="arabicPeriod" startAt="3"/>
            </a:pPr>
            <a:r>
              <a:rPr lang="en-GB" sz="1200" b="1">
                <a:latin typeface="Arial" panose="020B0604020202020204" pitchFamily="34" charset="0"/>
                <a:cs typeface="Arial" panose="020B0604020202020204" pitchFamily="34" charset="0"/>
              </a:rPr>
              <a:t>Check the Product Specific Rule (PSR) for your commodity code</a:t>
            </a:r>
          </a:p>
          <a:p>
            <a:r>
              <a:rPr lang="en-GB" sz="1050">
                <a:latin typeface="Arial" panose="020B0604020202020204" pitchFamily="34" charset="0"/>
                <a:cs typeface="Arial" panose="020B0604020202020204" pitchFamily="34" charset="0"/>
              </a:rPr>
              <a:t>Does your product originate in the UK or EU? If it has been produced exclusively from materials originating in the UK, it will be considered UK originating. If you are using imported content, you will need to have met any processing requirements in the PSR.  The following provisions will help you comply with PSRs: </a:t>
            </a:r>
            <a:r>
              <a:rPr lang="en-GB" sz="1050" b="1">
                <a:latin typeface="Arial" panose="020B0604020202020204" pitchFamily="34" charset="0"/>
                <a:cs typeface="Arial" panose="020B0604020202020204" pitchFamily="34" charset="0"/>
              </a:rPr>
              <a:t>tolerance, cumulation, sets, accounting segregation, insufficient production.</a:t>
            </a:r>
            <a:r>
              <a:rPr lang="en-GB" sz="1050">
                <a:latin typeface="Arial" panose="020B0604020202020204" pitchFamily="34" charset="0"/>
                <a:cs typeface="Arial" panose="020B0604020202020204" pitchFamily="34" charset="0"/>
              </a:rPr>
              <a:t>  Check the Defra EU Rules of Origin Business Guidance for more information. </a:t>
            </a:r>
          </a:p>
        </p:txBody>
      </p:sp>
      <p:sp>
        <p:nvSpPr>
          <p:cNvPr id="9" name="Rectangle: Rounded Corners 8">
            <a:extLst>
              <a:ext uri="{FF2B5EF4-FFF2-40B4-BE49-F238E27FC236}">
                <a16:creationId xmlns:a16="http://schemas.microsoft.com/office/drawing/2014/main" id="{2129D361-6AFA-4DEA-B18B-D8E39063AB36}"/>
              </a:ext>
            </a:extLst>
          </p:cNvPr>
          <p:cNvSpPr/>
          <p:nvPr/>
        </p:nvSpPr>
        <p:spPr>
          <a:xfrm>
            <a:off x="457200" y="4166174"/>
            <a:ext cx="8217568" cy="763537"/>
          </a:xfrm>
          <a:prstGeom prst="roundRect">
            <a:avLst/>
          </a:prstGeom>
          <a:solidFill>
            <a:srgbClr val="00AF41"/>
          </a:solidFill>
          <a:ln w="19050">
            <a:solidFill>
              <a:srgbClr val="00AF4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28600" indent="-228600">
              <a:buFont typeface="+mj-lt"/>
              <a:buAutoNum type="arabicPeriod" startAt="5"/>
            </a:pPr>
            <a:r>
              <a:rPr lang="en-GB" sz="1200" b="1">
                <a:latin typeface="Arial" panose="020B0604020202020204" pitchFamily="34" charset="0"/>
                <a:cs typeface="Arial" panose="020B0604020202020204" pitchFamily="34" charset="0"/>
              </a:rPr>
              <a:t>Meet transport requirements</a:t>
            </a:r>
          </a:p>
          <a:p>
            <a:r>
              <a:rPr lang="en-GB" sz="1050">
                <a:latin typeface="Arial" panose="020B0604020202020204" pitchFamily="34" charset="0"/>
                <a:cs typeface="Arial" panose="020B0604020202020204" pitchFamily="34" charset="0"/>
              </a:rPr>
              <a:t>Originating products transported between the UK and EU cannot be further processed in a third country (non-UK/EU). However, transhipment and some operations such as preserving of products can be carried out in third countries under customs control without the good losing originating status (</a:t>
            </a:r>
            <a:r>
              <a:rPr lang="en-GB" sz="1050" b="1">
                <a:latin typeface="Arial" panose="020B0604020202020204" pitchFamily="34" charset="0"/>
                <a:cs typeface="Arial" panose="020B0604020202020204" pitchFamily="34" charset="0"/>
              </a:rPr>
              <a:t>non-alteration</a:t>
            </a:r>
            <a:r>
              <a:rPr lang="en-GB" sz="1050">
                <a:latin typeface="Arial" panose="020B0604020202020204" pitchFamily="34" charset="0"/>
                <a:cs typeface="Arial" panose="020B0604020202020204" pitchFamily="34" charset="0"/>
              </a:rPr>
              <a:t>).</a:t>
            </a:r>
          </a:p>
        </p:txBody>
      </p:sp>
      <p:sp>
        <p:nvSpPr>
          <p:cNvPr id="10" name="Arrow: Down 9">
            <a:extLst>
              <a:ext uri="{FF2B5EF4-FFF2-40B4-BE49-F238E27FC236}">
                <a16:creationId xmlns:a16="http://schemas.microsoft.com/office/drawing/2014/main" id="{D8367FF3-66DA-4D7E-B4DF-1258D99F665E}"/>
              </a:ext>
            </a:extLst>
          </p:cNvPr>
          <p:cNvSpPr/>
          <p:nvPr/>
        </p:nvSpPr>
        <p:spPr>
          <a:xfrm>
            <a:off x="8109285" y="1114508"/>
            <a:ext cx="397042" cy="481262"/>
          </a:xfrm>
          <a:prstGeom prst="downArrow">
            <a:avLst/>
          </a:prstGeom>
          <a:solidFill>
            <a:schemeClr val="bg1"/>
          </a:solidFill>
          <a:ln w="19050">
            <a:solidFill>
              <a:srgbClr val="00A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1" name="Arrow: Down 10">
            <a:extLst>
              <a:ext uri="{FF2B5EF4-FFF2-40B4-BE49-F238E27FC236}">
                <a16:creationId xmlns:a16="http://schemas.microsoft.com/office/drawing/2014/main" id="{6946BDE9-E0E6-4251-9D10-6DE34CA9AFE2}"/>
              </a:ext>
            </a:extLst>
          </p:cNvPr>
          <p:cNvSpPr/>
          <p:nvPr/>
        </p:nvSpPr>
        <p:spPr>
          <a:xfrm>
            <a:off x="8109285" y="1866427"/>
            <a:ext cx="397042" cy="481262"/>
          </a:xfrm>
          <a:prstGeom prst="downArrow">
            <a:avLst/>
          </a:prstGeom>
          <a:solidFill>
            <a:srgbClr val="00AF4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 name="Arrow: Down 11">
            <a:extLst>
              <a:ext uri="{FF2B5EF4-FFF2-40B4-BE49-F238E27FC236}">
                <a16:creationId xmlns:a16="http://schemas.microsoft.com/office/drawing/2014/main" id="{4A6ACD10-1B14-451D-B188-C7E1D97832F3}"/>
              </a:ext>
            </a:extLst>
          </p:cNvPr>
          <p:cNvSpPr/>
          <p:nvPr/>
        </p:nvSpPr>
        <p:spPr>
          <a:xfrm>
            <a:off x="8109285" y="2853743"/>
            <a:ext cx="397042" cy="481262"/>
          </a:xfrm>
          <a:prstGeom prst="downArrow">
            <a:avLst/>
          </a:prstGeom>
          <a:solidFill>
            <a:schemeClr val="bg1"/>
          </a:solidFill>
          <a:ln w="19050">
            <a:solidFill>
              <a:srgbClr val="00A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 name="Arrow: Down 12">
            <a:extLst>
              <a:ext uri="{FF2B5EF4-FFF2-40B4-BE49-F238E27FC236}">
                <a16:creationId xmlns:a16="http://schemas.microsoft.com/office/drawing/2014/main" id="{A99ED057-0A35-470D-B8E1-85A5C4A908D8}"/>
              </a:ext>
            </a:extLst>
          </p:cNvPr>
          <p:cNvSpPr/>
          <p:nvPr/>
        </p:nvSpPr>
        <p:spPr>
          <a:xfrm>
            <a:off x="8206332" y="3857494"/>
            <a:ext cx="397042" cy="481263"/>
          </a:xfrm>
          <a:prstGeom prst="downArrow">
            <a:avLst/>
          </a:prstGeom>
          <a:solidFill>
            <a:srgbClr val="00AF4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16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89DB13CA-8F1C-4651-B327-73AE780B8C53}"/>
              </a:ext>
            </a:extLst>
          </p:cNvPr>
          <p:cNvSpPr>
            <a:spLocks noGrp="1"/>
          </p:cNvSpPr>
          <p:nvPr>
            <p:ph type="title"/>
          </p:nvPr>
        </p:nvSpPr>
        <p:spPr>
          <a:xfrm>
            <a:off x="579147" y="252173"/>
            <a:ext cx="7936203" cy="496887"/>
          </a:xfrm>
        </p:spPr>
        <p:txBody>
          <a:bodyPr/>
          <a:lstStyle/>
          <a:p>
            <a:pPr eaLnBrk="1" hangingPunct="1"/>
            <a:r>
              <a:rPr lang="en-GB" altLang="en-US" sz="3200" dirty="0">
                <a:solidFill>
                  <a:srgbClr val="00AF41"/>
                </a:solidFill>
                <a:latin typeface="Arial" panose="020B0604020202020204" pitchFamily="34" charset="0"/>
                <a:cs typeface="Arial" panose="020B0604020202020204" pitchFamily="34" charset="0"/>
              </a:rPr>
              <a:t>Rules of Origin Administration Easements</a:t>
            </a:r>
          </a:p>
        </p:txBody>
      </p:sp>
      <p:sp>
        <p:nvSpPr>
          <p:cNvPr id="14339" name="Content Placeholder 4">
            <a:extLst>
              <a:ext uri="{FF2B5EF4-FFF2-40B4-BE49-F238E27FC236}">
                <a16:creationId xmlns:a16="http://schemas.microsoft.com/office/drawing/2014/main" id="{10F54337-3FF3-4165-8CA2-E2D54EB70120}"/>
              </a:ext>
            </a:extLst>
          </p:cNvPr>
          <p:cNvSpPr>
            <a:spLocks noGrp="1"/>
          </p:cNvSpPr>
          <p:nvPr>
            <p:ph idx="1"/>
          </p:nvPr>
        </p:nvSpPr>
        <p:spPr>
          <a:xfrm>
            <a:off x="554396" y="962013"/>
            <a:ext cx="7985703" cy="3805250"/>
          </a:xfrm>
        </p:spPr>
        <p:txBody>
          <a:bodyPr/>
          <a:lstStyle/>
          <a:p>
            <a:pPr lvl="0"/>
            <a:r>
              <a:rPr lang="en-GB" dirty="0">
                <a:solidFill>
                  <a:schemeClr val="tx1"/>
                </a:solidFill>
                <a:latin typeface="Arial" panose="020B0604020202020204" pitchFamily="34" charset="0"/>
                <a:cs typeface="Arial" panose="020B0604020202020204" pitchFamily="34" charset="0"/>
              </a:rPr>
              <a:t>To reduce the administration burdens for UK importers and exporters there are two easements in place for the first six months and first year. </a:t>
            </a:r>
          </a:p>
          <a:p>
            <a:pPr lvl="0"/>
            <a:r>
              <a:rPr lang="en-GB" dirty="0">
                <a:solidFill>
                  <a:schemeClr val="tx1"/>
                </a:solidFill>
                <a:latin typeface="Arial" panose="020B0604020202020204" pitchFamily="34" charset="0"/>
                <a:cs typeface="Arial" panose="020B0604020202020204" pitchFamily="34" charset="0"/>
              </a:rPr>
              <a:t>For </a:t>
            </a:r>
            <a:r>
              <a:rPr lang="en-GB" b="1" dirty="0">
                <a:solidFill>
                  <a:schemeClr val="tx1"/>
                </a:solidFill>
                <a:latin typeface="Arial" panose="020B0604020202020204" pitchFamily="34" charset="0"/>
                <a:cs typeface="Arial" panose="020B0604020202020204" pitchFamily="34" charset="0"/>
              </a:rPr>
              <a:t>importers</a:t>
            </a:r>
            <a:r>
              <a:rPr lang="en-GB" dirty="0">
                <a:solidFill>
                  <a:schemeClr val="tx1"/>
                </a:solidFill>
                <a:latin typeface="Arial" panose="020B0604020202020204" pitchFamily="34" charset="0"/>
                <a:cs typeface="Arial" panose="020B0604020202020204" pitchFamily="34" charset="0"/>
              </a:rPr>
              <a:t>, goods moving from the EU to the UK between 1 Jan 2021 and 30 June 2021, traders will have up to six months to submit a full customs declaration and pay any necessary tariffs. This also includes declaring any proof of origin.</a:t>
            </a:r>
          </a:p>
          <a:p>
            <a:r>
              <a:rPr lang="en-GB" dirty="0">
                <a:latin typeface="Arial"/>
                <a:cs typeface="Arial"/>
              </a:rPr>
              <a:t>For </a:t>
            </a:r>
            <a:r>
              <a:rPr lang="en-GB" b="1" dirty="0">
                <a:latin typeface="Arial"/>
                <a:cs typeface="Arial"/>
              </a:rPr>
              <a:t>exporters</a:t>
            </a:r>
            <a:r>
              <a:rPr lang="en-GB" dirty="0">
                <a:latin typeface="Arial"/>
                <a:cs typeface="Arial"/>
              </a:rPr>
              <a:t>, until 31 December 2021 for goods moving into the EU from the UK or into the UK from the EU, traders do not need supplier's declarations from business suppliers at the time the goods are exported. </a:t>
            </a:r>
            <a:endParaRPr lang="en-GB" dirty="0">
              <a:latin typeface="Arial" panose="020B0604020202020204" pitchFamily="34" charset="0"/>
              <a:cs typeface="Arial" panose="020B0604020202020204" pitchFamily="34" charset="0"/>
            </a:endParaRPr>
          </a:p>
        </p:txBody>
      </p:sp>
      <p:sp>
        <p:nvSpPr>
          <p:cNvPr id="17413" name="Slide Number Placeholder 2">
            <a:extLst>
              <a:ext uri="{FF2B5EF4-FFF2-40B4-BE49-F238E27FC236}">
                <a16:creationId xmlns:a16="http://schemas.microsoft.com/office/drawing/2014/main" id="{F6F93214-F5E0-4745-A510-940A358C6CAE}"/>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285D23-BEA9-4294-95AC-2A80F4858B94}" type="slidenum">
              <a:rPr kumimoji="0" lang="en-GB" altLang="en-US" sz="1000" b="0" i="0" u="none" strike="noStrike" kern="1200" cap="none" spc="0" normalizeH="0" baseline="0" noProof="0" smtClean="0">
                <a:ln>
                  <a:noFill/>
                </a:ln>
                <a:solidFill>
                  <a:srgbClr val="00AF41"/>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000" b="0" i="0" u="none" strike="noStrike" kern="1200" cap="none" spc="0" normalizeH="0" baseline="0" noProof="0">
              <a:ln>
                <a:noFill/>
              </a:ln>
              <a:solidFill>
                <a:srgbClr val="00AF41"/>
              </a:solidFill>
              <a:effectLst/>
              <a:uLnTx/>
              <a:uFillTx/>
              <a:latin typeface="Arial" panose="020B0604020202020204" pitchFamily="34" charset="0"/>
              <a:ea typeface="+mn-ea"/>
              <a:cs typeface="Arial" panose="020B0604020202020204" pitchFamily="34" charset="0"/>
            </a:endParaRPr>
          </a:p>
        </p:txBody>
      </p:sp>
      <p:sp>
        <p:nvSpPr>
          <p:cNvPr id="6" name="Footer Placeholder 1">
            <a:extLst>
              <a:ext uri="{FF2B5EF4-FFF2-40B4-BE49-F238E27FC236}">
                <a16:creationId xmlns:a16="http://schemas.microsoft.com/office/drawing/2014/main" id="{C86DA81A-1200-4E87-8A69-DFFECD895FFF}"/>
              </a:ext>
            </a:extLst>
          </p:cNvPr>
          <p:cNvSpPr>
            <a:spLocks noGrp="1"/>
          </p:cNvSpPr>
          <p:nvPr>
            <p:ph type="ftr" sz="quarter" idx="14"/>
          </p:nvPr>
        </p:nvSpPr>
        <p:spPr>
          <a:xfrm>
            <a:off x="458788" y="4767263"/>
            <a:ext cx="5675312" cy="274637"/>
          </a:xfrm>
        </p:spPr>
        <p:txBody>
          <a:bodyPr/>
          <a:lstStyle/>
          <a:p>
            <a:pPr>
              <a:defRPr/>
            </a:pPr>
            <a:r>
              <a:rPr lang="en-GB"/>
              <a:t>Defra EU Rules of Origin Business Guidance</a:t>
            </a:r>
          </a:p>
        </p:txBody>
      </p:sp>
    </p:spTree>
    <p:extLst>
      <p:ext uri="{BB962C8B-B14F-4D97-AF65-F5344CB8AC3E}">
        <p14:creationId xmlns:p14="http://schemas.microsoft.com/office/powerpoint/2010/main" val="271950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BDD538EA-AD83-49E2-8F03-E09EDEEE8E26}"/>
              </a:ext>
            </a:extLst>
          </p:cNvPr>
          <p:cNvSpPr>
            <a:spLocks noGrp="1"/>
          </p:cNvSpPr>
          <p:nvPr>
            <p:ph type="title"/>
          </p:nvPr>
        </p:nvSpPr>
        <p:spPr>
          <a:xfrm>
            <a:off x="307975" y="246063"/>
            <a:ext cx="8264525" cy="361950"/>
          </a:xfrm>
        </p:spPr>
        <p:txBody>
          <a:bodyPr/>
          <a:lstStyle/>
          <a:p>
            <a:pPr eaLnBrk="1" hangingPunct="1"/>
            <a:r>
              <a:rPr lang="en-GB" altLang="en-US" sz="3000"/>
              <a:t>What are Rules of Origin?</a:t>
            </a:r>
          </a:p>
        </p:txBody>
      </p:sp>
      <p:sp>
        <p:nvSpPr>
          <p:cNvPr id="4" name="TextBox 3">
            <a:extLst>
              <a:ext uri="{FF2B5EF4-FFF2-40B4-BE49-F238E27FC236}">
                <a16:creationId xmlns:a16="http://schemas.microsoft.com/office/drawing/2014/main" id="{8784D521-49DF-4894-8AE8-97BDA55189BB}"/>
              </a:ext>
            </a:extLst>
          </p:cNvPr>
          <p:cNvSpPr txBox="1"/>
          <p:nvPr/>
        </p:nvSpPr>
        <p:spPr>
          <a:xfrm>
            <a:off x="306388" y="768260"/>
            <a:ext cx="8531225" cy="12003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spAutoFit/>
          </a:bodyPr>
          <a:lstStyle/>
          <a:p>
            <a:pPr>
              <a:defRPr/>
            </a:pPr>
            <a:r>
              <a:rPr lang="en-GB" sz="1600" u="sng" dirty="0">
                <a:solidFill>
                  <a:schemeClr val="bg1"/>
                </a:solidFill>
                <a:latin typeface="Arial"/>
                <a:cs typeface="Arial"/>
              </a:rPr>
              <a:t>Rules of Origin (</a:t>
            </a:r>
            <a:r>
              <a:rPr lang="en-GB" sz="1600" u="sng" err="1">
                <a:solidFill>
                  <a:schemeClr val="bg1"/>
                </a:solidFill>
                <a:latin typeface="Arial"/>
                <a:cs typeface="Arial"/>
              </a:rPr>
              <a:t>RoO</a:t>
            </a:r>
            <a:r>
              <a:rPr lang="en-GB" sz="1600" u="sng" dirty="0">
                <a:solidFill>
                  <a:schemeClr val="bg1"/>
                </a:solidFill>
                <a:latin typeface="Arial"/>
                <a:cs typeface="Arial"/>
              </a:rPr>
              <a:t>)</a:t>
            </a:r>
            <a:r>
              <a:rPr lang="en-GB" sz="1600" dirty="0">
                <a:solidFill>
                  <a:schemeClr val="bg1"/>
                </a:solidFill>
                <a:latin typeface="Arial"/>
                <a:cs typeface="Arial"/>
              </a:rPr>
              <a:t> </a:t>
            </a:r>
            <a:r>
              <a:rPr lang="en-GB" sz="1400" dirty="0">
                <a:solidFill>
                  <a:schemeClr val="bg1"/>
                </a:solidFill>
                <a:latin typeface="Arial"/>
                <a:cs typeface="Arial"/>
              </a:rPr>
              <a:t>are used to determine the “economic nationality” of a product and by customs authorities to classify where an export has come from in order to work out tariffs and restrictions. Under a free trade agreement (FTA), exporters must prove that a good is ‘originating’ according to preferential </a:t>
            </a:r>
            <a:r>
              <a:rPr lang="en-GB" sz="1400" err="1">
                <a:solidFill>
                  <a:schemeClr val="bg1"/>
                </a:solidFill>
                <a:latin typeface="Arial"/>
                <a:cs typeface="Arial"/>
              </a:rPr>
              <a:t>RoO</a:t>
            </a:r>
            <a:r>
              <a:rPr lang="en-GB" sz="1400" dirty="0">
                <a:solidFill>
                  <a:schemeClr val="bg1"/>
                </a:solidFill>
                <a:latin typeface="Arial"/>
                <a:cs typeface="Arial"/>
              </a:rPr>
              <a:t> in order to access preferential tariff rates.  </a:t>
            </a:r>
            <a:r>
              <a:rPr lang="en-GB" sz="1400" err="1">
                <a:solidFill>
                  <a:schemeClr val="bg1"/>
                </a:solidFill>
                <a:latin typeface="Arial"/>
                <a:cs typeface="Arial"/>
              </a:rPr>
              <a:t>RoO</a:t>
            </a:r>
            <a:r>
              <a:rPr lang="en-GB" sz="1400">
                <a:solidFill>
                  <a:schemeClr val="bg1"/>
                </a:solidFill>
                <a:latin typeface="Arial"/>
                <a:cs typeface="Arial"/>
              </a:rPr>
              <a:t> in FTAs prevent third countries from accessing, at a </a:t>
            </a:r>
            <a:r>
              <a:rPr lang="en-GB" sz="1400" dirty="0">
                <a:solidFill>
                  <a:schemeClr val="bg1"/>
                </a:solidFill>
                <a:latin typeface="Arial"/>
                <a:cs typeface="Arial"/>
              </a:rPr>
              <a:t>preferential rate, the markets of countries with whom they do not have a trade deal.</a:t>
            </a:r>
          </a:p>
        </p:txBody>
      </p:sp>
      <p:sp>
        <p:nvSpPr>
          <p:cNvPr id="10" name="TextBox 9">
            <a:extLst>
              <a:ext uri="{FF2B5EF4-FFF2-40B4-BE49-F238E27FC236}">
                <a16:creationId xmlns:a16="http://schemas.microsoft.com/office/drawing/2014/main" id="{C8BD644D-08A3-4B6A-9D23-4028A87C7E33}"/>
              </a:ext>
            </a:extLst>
          </p:cNvPr>
          <p:cNvSpPr txBox="1"/>
          <p:nvPr/>
        </p:nvSpPr>
        <p:spPr>
          <a:xfrm>
            <a:off x="306388" y="2140190"/>
            <a:ext cx="8531225" cy="769938"/>
          </a:xfrm>
          <a:prstGeom prst="rect">
            <a:avLst/>
          </a:prstGeom>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GB" altLang="en-US" sz="1600" u="sng">
                <a:solidFill>
                  <a:schemeClr val="bg1"/>
                </a:solidFill>
                <a:latin typeface="Arial" panose="020B0604020202020204" pitchFamily="34" charset="0"/>
              </a:rPr>
              <a:t>Preferential </a:t>
            </a:r>
            <a:r>
              <a:rPr lang="en-GB" altLang="en-US" sz="1600" u="sng" err="1">
                <a:solidFill>
                  <a:schemeClr val="bg1"/>
                </a:solidFill>
                <a:latin typeface="Arial" panose="020B0604020202020204" pitchFamily="34" charset="0"/>
              </a:rPr>
              <a:t>RoO</a:t>
            </a:r>
            <a:r>
              <a:rPr lang="en-GB" altLang="en-US" sz="1600">
                <a:solidFill>
                  <a:schemeClr val="bg1"/>
                </a:solidFill>
                <a:latin typeface="Arial" panose="020B0604020202020204" pitchFamily="34" charset="0"/>
              </a:rPr>
              <a:t> </a:t>
            </a:r>
            <a:r>
              <a:rPr lang="en-GB" altLang="en-US" sz="1400">
                <a:solidFill>
                  <a:schemeClr val="bg1"/>
                </a:solidFill>
                <a:latin typeface="Arial" panose="020B0604020202020204" pitchFamily="34" charset="0"/>
              </a:rPr>
              <a:t>are used for the purpose of granting access to preferential tariff rates, for example a zero tariff, agreed between FTA partner countries. If rules cannot be met the importer would pay the MFN tariff, which for agri-food products can be very high.</a:t>
            </a:r>
          </a:p>
        </p:txBody>
      </p:sp>
      <p:sp>
        <p:nvSpPr>
          <p:cNvPr id="12" name="TextBox 11">
            <a:extLst>
              <a:ext uri="{FF2B5EF4-FFF2-40B4-BE49-F238E27FC236}">
                <a16:creationId xmlns:a16="http://schemas.microsoft.com/office/drawing/2014/main" id="{FBCD26E9-A13D-488F-9924-1B915BD40F69}"/>
              </a:ext>
            </a:extLst>
          </p:cNvPr>
          <p:cNvSpPr txBox="1"/>
          <p:nvPr/>
        </p:nvSpPr>
        <p:spPr>
          <a:xfrm>
            <a:off x="306388" y="3126786"/>
            <a:ext cx="8531225" cy="76944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defRPr/>
            </a:pPr>
            <a:r>
              <a:rPr lang="en-GB" sz="1600" u="sng">
                <a:solidFill>
                  <a:schemeClr val="bg1"/>
                </a:solidFill>
                <a:latin typeface="Arial" panose="020B0604020202020204" pitchFamily="34" charset="0"/>
                <a:cs typeface="Arial" panose="020B0604020202020204" pitchFamily="34" charset="0"/>
              </a:rPr>
              <a:t>General provisions</a:t>
            </a:r>
            <a:r>
              <a:rPr lang="en-GB" sz="1400">
                <a:solidFill>
                  <a:schemeClr val="bg1"/>
                </a:solidFill>
                <a:latin typeface="Arial" panose="020B0604020202020204" pitchFamily="34" charset="0"/>
                <a:cs typeface="Arial" panose="020B0604020202020204" pitchFamily="34" charset="0"/>
              </a:rPr>
              <a:t> provide the guiding principles and conditions for acquiring originating status for products. General provisions relevant to agri-food products include Wholly Obtained, Bilateral Cumulation, Insufficient Processing, Tolerance and Accounting Segregation.</a:t>
            </a:r>
          </a:p>
        </p:txBody>
      </p:sp>
      <p:sp>
        <p:nvSpPr>
          <p:cNvPr id="13" name="TextBox 12">
            <a:extLst>
              <a:ext uri="{FF2B5EF4-FFF2-40B4-BE49-F238E27FC236}">
                <a16:creationId xmlns:a16="http://schemas.microsoft.com/office/drawing/2014/main" id="{B796BFD8-E483-4EA7-B6AD-E86C07EDCF2F}"/>
              </a:ext>
            </a:extLst>
          </p:cNvPr>
          <p:cNvSpPr txBox="1"/>
          <p:nvPr/>
        </p:nvSpPr>
        <p:spPr>
          <a:xfrm>
            <a:off x="306388" y="4089731"/>
            <a:ext cx="8531225" cy="554037"/>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spAutoFit/>
          </a:bodyPr>
          <a:lstStyle/>
          <a:p>
            <a:pPr>
              <a:defRPr/>
            </a:pPr>
            <a:r>
              <a:rPr lang="en-GB" sz="1600" u="sng" dirty="0">
                <a:latin typeface="Arial"/>
                <a:cs typeface="Arial"/>
              </a:rPr>
              <a:t>Product-specific rules (PSRs)</a:t>
            </a:r>
            <a:r>
              <a:rPr lang="en-GB" sz="1600" dirty="0">
                <a:latin typeface="Arial"/>
                <a:cs typeface="Arial"/>
              </a:rPr>
              <a:t> </a:t>
            </a:r>
            <a:r>
              <a:rPr lang="en-GB" sz="1400" dirty="0">
                <a:latin typeface="Arial"/>
                <a:cs typeface="Arial"/>
              </a:rPr>
              <a:t>are a list of specific rules for all products in the Harmonised System (HS). These vary according to the agreement. </a:t>
            </a:r>
            <a:endParaRPr lang="en-GB" sz="140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18E36748-8BEF-42FA-A5C1-A89507D1E06E}"/>
              </a:ext>
            </a:extLst>
          </p:cNvPr>
          <p:cNvSpPr>
            <a:spLocks noGrp="1"/>
          </p:cNvSpPr>
          <p:nvPr>
            <p:ph type="ftr" sz="quarter" idx="14"/>
          </p:nvPr>
        </p:nvSpPr>
        <p:spPr/>
        <p:txBody>
          <a:bodyPr/>
          <a:lstStyle/>
          <a:p>
            <a:pPr>
              <a:defRPr/>
            </a:pPr>
            <a:r>
              <a:rPr lang="en-GB"/>
              <a:t>Defra EU Rules of Origin Business Guidance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5355BA74-B446-451D-BA8D-6C31346E492A}"/>
              </a:ext>
            </a:extLst>
          </p:cNvPr>
          <p:cNvSpPr>
            <a:spLocks noGrp="1"/>
          </p:cNvSpPr>
          <p:nvPr>
            <p:ph type="title"/>
          </p:nvPr>
        </p:nvSpPr>
        <p:spPr>
          <a:xfrm>
            <a:off x="439738" y="350838"/>
            <a:ext cx="8264525" cy="496887"/>
          </a:xfrm>
        </p:spPr>
        <p:txBody>
          <a:bodyPr/>
          <a:lstStyle/>
          <a:p>
            <a:pPr eaLnBrk="1" hangingPunct="1"/>
            <a:r>
              <a:rPr lang="en-GB" altLang="en-US"/>
              <a:t>Trading with the EU</a:t>
            </a:r>
          </a:p>
        </p:txBody>
      </p:sp>
      <p:sp>
        <p:nvSpPr>
          <p:cNvPr id="15363" name="Content Placeholder 4">
            <a:extLst>
              <a:ext uri="{FF2B5EF4-FFF2-40B4-BE49-F238E27FC236}">
                <a16:creationId xmlns:a16="http://schemas.microsoft.com/office/drawing/2014/main" id="{1F00A46A-6E10-4EC7-BEA2-2F890F4AD5BF}"/>
              </a:ext>
            </a:extLst>
          </p:cNvPr>
          <p:cNvSpPr>
            <a:spLocks noGrp="1"/>
          </p:cNvSpPr>
          <p:nvPr>
            <p:ph idx="1"/>
          </p:nvPr>
        </p:nvSpPr>
        <p:spPr>
          <a:xfrm>
            <a:off x="461304" y="966338"/>
            <a:ext cx="8242959" cy="3800925"/>
          </a:xfrm>
        </p:spPr>
        <p:txBody>
          <a:bodyPr/>
          <a:lstStyle/>
          <a:p>
            <a:pPr eaLnBrk="1" hangingPunct="1"/>
            <a:r>
              <a:rPr lang="en-GB" altLang="en-US" dirty="0">
                <a:solidFill>
                  <a:schemeClr val="tx1"/>
                </a:solidFill>
                <a:latin typeface="Arial"/>
                <a:cs typeface="Arial"/>
              </a:rPr>
              <a:t>To trade with the EU tariff-free after the transition period you will need to comply with </a:t>
            </a:r>
            <a:r>
              <a:rPr lang="en-GB" altLang="en-US" dirty="0" err="1">
                <a:solidFill>
                  <a:schemeClr val="tx1"/>
                </a:solidFill>
                <a:latin typeface="Arial"/>
                <a:cs typeface="Arial"/>
              </a:rPr>
              <a:t>RoO</a:t>
            </a:r>
            <a:r>
              <a:rPr lang="en-GB" altLang="en-US" dirty="0">
                <a:solidFill>
                  <a:schemeClr val="tx1"/>
                </a:solidFill>
                <a:latin typeface="Arial"/>
                <a:cs typeface="Arial"/>
              </a:rPr>
              <a:t>.</a:t>
            </a:r>
          </a:p>
          <a:p>
            <a:pPr eaLnBrk="1" hangingPunct="1"/>
            <a:r>
              <a:rPr lang="en-GB" altLang="en-US" dirty="0" err="1">
                <a:solidFill>
                  <a:schemeClr val="tx1"/>
                </a:solidFill>
                <a:latin typeface="Arial"/>
                <a:cs typeface="Arial"/>
              </a:rPr>
              <a:t>RoO</a:t>
            </a:r>
            <a:r>
              <a:rPr lang="en-GB" altLang="en-US" dirty="0">
                <a:solidFill>
                  <a:schemeClr val="tx1"/>
                </a:solidFill>
                <a:latin typeface="Arial"/>
                <a:cs typeface="Arial"/>
              </a:rPr>
              <a:t> are designed to ensure that only producers party to the EU-UK Free Trade Agreement (FTA) benefit from tariff reductions.</a:t>
            </a:r>
          </a:p>
          <a:p>
            <a:pPr eaLnBrk="1" hangingPunct="1"/>
            <a:r>
              <a:rPr lang="en-GB" altLang="en-US">
                <a:solidFill>
                  <a:schemeClr val="tx1"/>
                </a:solidFill>
                <a:latin typeface="Arial"/>
                <a:cs typeface="Arial"/>
              </a:rPr>
              <a:t>You and your suppliers will need to know where your materials or ingredients </a:t>
            </a:r>
            <a:r>
              <a:rPr lang="en-GB" altLang="en-US" dirty="0">
                <a:solidFill>
                  <a:schemeClr val="tx1"/>
                </a:solidFill>
                <a:latin typeface="Arial"/>
                <a:cs typeface="Arial"/>
              </a:rPr>
              <a:t>come from - both ingredients imported from abroad and ingredients bought within the UK.</a:t>
            </a:r>
          </a:p>
          <a:p>
            <a:pPr eaLnBrk="1" hangingPunct="1"/>
            <a:r>
              <a:rPr lang="en-GB" altLang="en-US" dirty="0">
                <a:solidFill>
                  <a:schemeClr val="tx1"/>
                </a:solidFill>
                <a:latin typeface="Arial"/>
                <a:cs typeface="Arial"/>
              </a:rPr>
              <a:t>Rules for each product, which</a:t>
            </a:r>
            <a:r>
              <a:rPr lang="en-GB" altLang="en-US" dirty="0">
                <a:solidFill>
                  <a:srgbClr val="FF0000"/>
                </a:solidFill>
                <a:latin typeface="Arial"/>
                <a:cs typeface="Arial"/>
              </a:rPr>
              <a:t> </a:t>
            </a:r>
            <a:r>
              <a:rPr lang="en-GB" altLang="en-US" dirty="0">
                <a:solidFill>
                  <a:schemeClr val="tx1"/>
                </a:solidFill>
                <a:latin typeface="Arial"/>
                <a:cs typeface="Arial"/>
              </a:rPr>
              <a:t>determine the imported ingredients you can use, will be specified in the EU-UK FTA.</a:t>
            </a:r>
          </a:p>
          <a:p>
            <a:pPr eaLnBrk="1" hangingPunct="1"/>
            <a:r>
              <a:rPr lang="en-GB" altLang="en-US" dirty="0">
                <a:solidFill>
                  <a:schemeClr val="tx1"/>
                </a:solidFill>
                <a:latin typeface="Arial"/>
                <a:cs typeface="Arial"/>
              </a:rPr>
              <a:t>You will need to complete the </a:t>
            </a:r>
            <a:r>
              <a:rPr lang="en-GB" altLang="en-US" dirty="0" err="1">
                <a:solidFill>
                  <a:schemeClr val="tx1"/>
                </a:solidFill>
                <a:latin typeface="Arial"/>
                <a:cs typeface="Arial"/>
              </a:rPr>
              <a:t>RoO</a:t>
            </a:r>
            <a:r>
              <a:rPr lang="en-GB" altLang="en-US" dirty="0">
                <a:solidFill>
                  <a:schemeClr val="tx1"/>
                </a:solidFill>
                <a:latin typeface="Arial"/>
                <a:cs typeface="Arial"/>
              </a:rPr>
              <a:t> certification process to prove that your good is eligible for tariff reductions.</a:t>
            </a:r>
          </a:p>
          <a:p>
            <a:pPr eaLnBrk="1" hangingPunct="1"/>
            <a:endParaRPr lang="en-GB" altLang="en-US">
              <a:solidFill>
                <a:schemeClr val="tx1"/>
              </a:solidFill>
            </a:endParaRPr>
          </a:p>
          <a:p>
            <a:pPr eaLnBrk="1" hangingPunct="1"/>
            <a:endParaRPr lang="en-GB" altLang="en-US">
              <a:solidFill>
                <a:schemeClr val="tx1"/>
              </a:solidFill>
            </a:endParaRPr>
          </a:p>
        </p:txBody>
      </p:sp>
      <p:sp>
        <p:nvSpPr>
          <p:cNvPr id="15365" name="Slide Number Placeholder 2">
            <a:extLst>
              <a:ext uri="{FF2B5EF4-FFF2-40B4-BE49-F238E27FC236}">
                <a16:creationId xmlns:a16="http://schemas.microsoft.com/office/drawing/2014/main" id="{38FF11E4-24F2-4935-8A0D-CFC3320929D6}"/>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a:lnSpc>
                <a:spcPct val="100000"/>
              </a:lnSpc>
              <a:spcBef>
                <a:spcPct val="0"/>
              </a:spcBef>
              <a:buFontTx/>
              <a:buNone/>
            </a:pPr>
            <a:fld id="{98388F03-F90E-47C1-B086-2247D7A524C8}" type="slidenum">
              <a:rPr lang="en-GB" altLang="en-US" sz="1000" smtClean="0"/>
              <a:pPr>
                <a:lnSpc>
                  <a:spcPct val="100000"/>
                </a:lnSpc>
                <a:spcBef>
                  <a:spcPct val="0"/>
                </a:spcBef>
                <a:buFontTx/>
                <a:buNone/>
              </a:pPr>
              <a:t>3</a:t>
            </a:fld>
            <a:endParaRPr lang="en-GB" altLang="en-US" sz="1000"/>
          </a:p>
        </p:txBody>
      </p:sp>
      <p:sp>
        <p:nvSpPr>
          <p:cNvPr id="6" name="Footer Placeholder 1">
            <a:extLst>
              <a:ext uri="{FF2B5EF4-FFF2-40B4-BE49-F238E27FC236}">
                <a16:creationId xmlns:a16="http://schemas.microsoft.com/office/drawing/2014/main" id="{79F76D00-6B8A-4575-84CC-48E1D92293EF}"/>
              </a:ext>
            </a:extLst>
          </p:cNvPr>
          <p:cNvSpPr>
            <a:spLocks noGrp="1"/>
          </p:cNvSpPr>
          <p:nvPr>
            <p:ph type="ftr" sz="quarter" idx="14"/>
          </p:nvPr>
        </p:nvSpPr>
        <p:spPr>
          <a:xfrm>
            <a:off x="458788" y="4767263"/>
            <a:ext cx="5675312" cy="274637"/>
          </a:xfrm>
        </p:spPr>
        <p:txBody>
          <a:bodyPr/>
          <a:lstStyle/>
          <a:p>
            <a:pPr>
              <a:defRPr/>
            </a:pPr>
            <a:r>
              <a:rPr lang="en-GB"/>
              <a:t>Defra EU Rules of Origin Business Guidance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77F1C9B3-ED0D-4F91-9252-B12E012741A2}"/>
              </a:ext>
            </a:extLst>
          </p:cNvPr>
          <p:cNvSpPr>
            <a:spLocks noGrp="1"/>
          </p:cNvSpPr>
          <p:nvPr>
            <p:ph type="title"/>
          </p:nvPr>
        </p:nvSpPr>
        <p:spPr>
          <a:xfrm>
            <a:off x="458788" y="350838"/>
            <a:ext cx="8264525" cy="946150"/>
          </a:xfrm>
        </p:spPr>
        <p:txBody>
          <a:bodyPr/>
          <a:lstStyle/>
          <a:p>
            <a:pPr eaLnBrk="1" hangingPunct="1"/>
            <a:r>
              <a:rPr lang="en-GB" altLang="en-US" sz="2800">
                <a:latin typeface="Arial"/>
                <a:cs typeface="Arial"/>
              </a:rPr>
              <a:t>Products that are automatically eligible for preferential treatment (UK “wholly originating”)</a:t>
            </a:r>
            <a:endParaRPr lang="en-GB" altLang="en-US" sz="2800"/>
          </a:p>
        </p:txBody>
      </p:sp>
      <p:sp>
        <p:nvSpPr>
          <p:cNvPr id="16387" name="Content Placeholder 4">
            <a:extLst>
              <a:ext uri="{FF2B5EF4-FFF2-40B4-BE49-F238E27FC236}">
                <a16:creationId xmlns:a16="http://schemas.microsoft.com/office/drawing/2014/main" id="{52DAC2C6-6CAA-4A99-957E-88D697C8C484}"/>
              </a:ext>
            </a:extLst>
          </p:cNvPr>
          <p:cNvSpPr>
            <a:spLocks noGrp="1"/>
          </p:cNvSpPr>
          <p:nvPr>
            <p:ph idx="1"/>
          </p:nvPr>
        </p:nvSpPr>
        <p:spPr>
          <a:xfrm>
            <a:off x="461304" y="1481138"/>
            <a:ext cx="8264525" cy="2798792"/>
          </a:xfrm>
        </p:spPr>
        <p:txBody>
          <a:bodyPr/>
          <a:lstStyle/>
          <a:p>
            <a:pPr eaLnBrk="1" hangingPunct="1"/>
            <a:r>
              <a:rPr lang="en-GB" altLang="en-US" dirty="0">
                <a:solidFill>
                  <a:schemeClr val="tx1"/>
                </a:solidFill>
                <a:latin typeface="Arial"/>
                <a:cs typeface="Arial"/>
              </a:rPr>
              <a:t>Plants and vegetable products grown or harvested in the UK;</a:t>
            </a:r>
          </a:p>
          <a:p>
            <a:pPr eaLnBrk="1" hangingPunct="1"/>
            <a:r>
              <a:rPr lang="en-GB" altLang="en-US" dirty="0">
                <a:solidFill>
                  <a:schemeClr val="tx1"/>
                </a:solidFill>
                <a:latin typeface="Arial"/>
                <a:cs typeface="Arial"/>
              </a:rPr>
              <a:t>Products obtained solely from live animals raised in the UK or slaughtered animals born and raised in the UK;</a:t>
            </a:r>
          </a:p>
          <a:p>
            <a:pPr eaLnBrk="1" hangingPunct="1"/>
            <a:r>
              <a:rPr lang="en-GB" altLang="en-US" dirty="0">
                <a:solidFill>
                  <a:schemeClr val="tx1"/>
                </a:solidFill>
                <a:latin typeface="Arial"/>
                <a:cs typeface="Arial"/>
              </a:rPr>
              <a:t>Products obtained from aquaculture in the UK;</a:t>
            </a:r>
          </a:p>
          <a:p>
            <a:pPr eaLnBrk="1" hangingPunct="1"/>
            <a:r>
              <a:rPr lang="en-GB" altLang="en-US" dirty="0">
                <a:solidFill>
                  <a:schemeClr val="tx1"/>
                </a:solidFill>
                <a:latin typeface="Arial"/>
                <a:cs typeface="Arial"/>
              </a:rPr>
              <a:t>Fish caught within UK territorial waters;</a:t>
            </a:r>
          </a:p>
          <a:p>
            <a:pPr eaLnBrk="1" hangingPunct="1"/>
            <a:r>
              <a:rPr lang="en-GB" altLang="en-US" dirty="0">
                <a:solidFill>
                  <a:schemeClr val="tx1"/>
                </a:solidFill>
                <a:latin typeface="Arial"/>
                <a:cs typeface="Arial"/>
              </a:rPr>
              <a:t>Fish caught beyond territorial waters by vessels registered in UK or EU and flagged in the UK or by EU Member State, and meeting UK or EU ownership requirements.</a:t>
            </a:r>
          </a:p>
          <a:p>
            <a:pPr eaLnBrk="1" hangingPunct="1"/>
            <a:endParaRPr lang="en-GB" altLang="en-US">
              <a:solidFill>
                <a:schemeClr val="tx1"/>
              </a:solidFill>
            </a:endParaRPr>
          </a:p>
          <a:p>
            <a:pPr eaLnBrk="1" hangingPunct="1"/>
            <a:endParaRPr lang="en-GB" altLang="en-US">
              <a:solidFill>
                <a:schemeClr val="tx1"/>
              </a:solidFill>
            </a:endParaRPr>
          </a:p>
        </p:txBody>
      </p:sp>
      <p:sp>
        <p:nvSpPr>
          <p:cNvPr id="16389" name="Slide Number Placeholder 2">
            <a:extLst>
              <a:ext uri="{FF2B5EF4-FFF2-40B4-BE49-F238E27FC236}">
                <a16:creationId xmlns:a16="http://schemas.microsoft.com/office/drawing/2014/main" id="{126CD258-F0DB-429B-BEC0-0576A98F0613}"/>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a:lnSpc>
                <a:spcPct val="100000"/>
              </a:lnSpc>
              <a:spcBef>
                <a:spcPct val="0"/>
              </a:spcBef>
              <a:buFontTx/>
              <a:buNone/>
            </a:pPr>
            <a:fld id="{479F35E1-852F-4308-836F-1D34BD441195}" type="slidenum">
              <a:rPr lang="en-GB" altLang="en-US" sz="1000" smtClean="0"/>
              <a:pPr>
                <a:lnSpc>
                  <a:spcPct val="100000"/>
                </a:lnSpc>
                <a:spcBef>
                  <a:spcPct val="0"/>
                </a:spcBef>
                <a:buFontTx/>
                <a:buNone/>
              </a:pPr>
              <a:t>4</a:t>
            </a:fld>
            <a:endParaRPr lang="en-GB" altLang="en-US" sz="1000"/>
          </a:p>
        </p:txBody>
      </p:sp>
      <p:sp>
        <p:nvSpPr>
          <p:cNvPr id="6" name="Footer Placeholder 1">
            <a:extLst>
              <a:ext uri="{FF2B5EF4-FFF2-40B4-BE49-F238E27FC236}">
                <a16:creationId xmlns:a16="http://schemas.microsoft.com/office/drawing/2014/main" id="{1E2A9E70-B20D-4774-9258-57F19C17587F}"/>
              </a:ext>
            </a:extLst>
          </p:cNvPr>
          <p:cNvSpPr>
            <a:spLocks noGrp="1"/>
          </p:cNvSpPr>
          <p:nvPr>
            <p:ph type="ftr" sz="quarter" idx="14"/>
          </p:nvPr>
        </p:nvSpPr>
        <p:spPr>
          <a:xfrm>
            <a:off x="458788" y="4767263"/>
            <a:ext cx="5675312" cy="274637"/>
          </a:xfrm>
        </p:spPr>
        <p:txBody>
          <a:bodyPr/>
          <a:lstStyle/>
          <a:p>
            <a:pPr>
              <a:defRPr/>
            </a:pPr>
            <a:r>
              <a:rPr lang="en-GB"/>
              <a:t>Defra EU Rules of Origin Business Guidance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89DB13CA-8F1C-4651-B327-73AE780B8C53}"/>
              </a:ext>
            </a:extLst>
          </p:cNvPr>
          <p:cNvSpPr>
            <a:spLocks noGrp="1"/>
          </p:cNvSpPr>
          <p:nvPr>
            <p:ph type="title"/>
          </p:nvPr>
        </p:nvSpPr>
        <p:spPr>
          <a:xfrm>
            <a:off x="439738" y="350838"/>
            <a:ext cx="8264525" cy="496887"/>
          </a:xfrm>
        </p:spPr>
        <p:txBody>
          <a:bodyPr/>
          <a:lstStyle/>
          <a:p>
            <a:pPr eaLnBrk="1" hangingPunct="1"/>
            <a:r>
              <a:rPr lang="en-GB" altLang="en-US"/>
              <a:t>General principles</a:t>
            </a:r>
          </a:p>
        </p:txBody>
      </p:sp>
      <p:sp>
        <p:nvSpPr>
          <p:cNvPr id="14339" name="Content Placeholder 4">
            <a:extLst>
              <a:ext uri="{FF2B5EF4-FFF2-40B4-BE49-F238E27FC236}">
                <a16:creationId xmlns:a16="http://schemas.microsoft.com/office/drawing/2014/main" id="{10F54337-3FF3-4165-8CA2-E2D54EB70120}"/>
              </a:ext>
            </a:extLst>
          </p:cNvPr>
          <p:cNvSpPr>
            <a:spLocks noGrp="1"/>
          </p:cNvSpPr>
          <p:nvPr>
            <p:ph idx="1"/>
          </p:nvPr>
        </p:nvSpPr>
        <p:spPr>
          <a:xfrm>
            <a:off x="458788" y="954374"/>
            <a:ext cx="7985703" cy="2986473"/>
          </a:xfrm>
        </p:spPr>
        <p:txBody>
          <a:bodyPr/>
          <a:lstStyle/>
          <a:p>
            <a:pPr marL="0" indent="0" eaLnBrk="1" hangingPunct="1">
              <a:buFont typeface="Arial" panose="020B0604020202020204" pitchFamily="34" charset="0"/>
              <a:buNone/>
              <a:defRPr/>
            </a:pPr>
            <a:endParaRPr lang="en-GB" altLang="en-US">
              <a:solidFill>
                <a:schemeClr val="tx1">
                  <a:lumMod val="65000"/>
                  <a:lumOff val="35000"/>
                </a:schemeClr>
              </a:solidFill>
              <a:latin typeface="Arial" charset="0"/>
              <a:cs typeface="Arial" charset="0"/>
            </a:endParaRPr>
          </a:p>
          <a:p>
            <a:pPr eaLnBrk="1" hangingPunct="1">
              <a:buFont typeface="Arial" charset="0"/>
              <a:buChar char="•"/>
              <a:defRPr/>
            </a:pPr>
            <a:r>
              <a:rPr lang="en-GB" altLang="en-US" dirty="0">
                <a:solidFill>
                  <a:schemeClr val="tx1"/>
                </a:solidFill>
                <a:latin typeface="Arial"/>
                <a:cs typeface="Arial"/>
              </a:rPr>
              <a:t>You may use EU-originating materials in your final good, provided that the EU material undergoes further processing in the UK (bilateral cumulation). </a:t>
            </a:r>
          </a:p>
          <a:p>
            <a:pPr eaLnBrk="1" hangingPunct="1">
              <a:buFont typeface="Arial" charset="0"/>
              <a:buChar char="•"/>
              <a:defRPr/>
            </a:pPr>
            <a:r>
              <a:rPr lang="en-GB" altLang="en-US" dirty="0">
                <a:solidFill>
                  <a:schemeClr val="tx1"/>
                </a:solidFill>
                <a:latin typeface="Arial"/>
                <a:cs typeface="Arial"/>
              </a:rPr>
              <a:t>If a rule limits the use of non-originating materials, the final product could be considered UK originating if the value or weight of applicable non-originating materials used does not exceed 15 per cent of the net weight of the final product or, for fisheries products, 10 per cent of the value (ex-works price) of the final product (tolerance).</a:t>
            </a:r>
          </a:p>
        </p:txBody>
      </p:sp>
      <p:sp>
        <p:nvSpPr>
          <p:cNvPr id="17413" name="Slide Number Placeholder 2">
            <a:extLst>
              <a:ext uri="{FF2B5EF4-FFF2-40B4-BE49-F238E27FC236}">
                <a16:creationId xmlns:a16="http://schemas.microsoft.com/office/drawing/2014/main" id="{F6F93214-F5E0-4745-A510-940A358C6CAE}"/>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a:lnSpc>
                <a:spcPct val="100000"/>
              </a:lnSpc>
              <a:spcBef>
                <a:spcPct val="0"/>
              </a:spcBef>
              <a:buFontTx/>
              <a:buNone/>
            </a:pPr>
            <a:fld id="{E2285D23-BEA9-4294-95AC-2A80F4858B94}" type="slidenum">
              <a:rPr lang="en-GB" altLang="en-US" sz="1000" smtClean="0"/>
              <a:pPr>
                <a:lnSpc>
                  <a:spcPct val="100000"/>
                </a:lnSpc>
                <a:spcBef>
                  <a:spcPct val="0"/>
                </a:spcBef>
                <a:buFontTx/>
                <a:buNone/>
              </a:pPr>
              <a:t>5</a:t>
            </a:fld>
            <a:endParaRPr lang="en-GB" altLang="en-US" sz="1000"/>
          </a:p>
        </p:txBody>
      </p:sp>
      <p:sp>
        <p:nvSpPr>
          <p:cNvPr id="6" name="Footer Placeholder 1">
            <a:extLst>
              <a:ext uri="{FF2B5EF4-FFF2-40B4-BE49-F238E27FC236}">
                <a16:creationId xmlns:a16="http://schemas.microsoft.com/office/drawing/2014/main" id="{9160BEE2-FF84-442F-9F88-D69DE596389C}"/>
              </a:ext>
            </a:extLst>
          </p:cNvPr>
          <p:cNvSpPr>
            <a:spLocks noGrp="1"/>
          </p:cNvSpPr>
          <p:nvPr>
            <p:ph type="ftr" sz="quarter" idx="14"/>
          </p:nvPr>
        </p:nvSpPr>
        <p:spPr>
          <a:xfrm>
            <a:off x="458788" y="4767263"/>
            <a:ext cx="5675312" cy="274637"/>
          </a:xfrm>
        </p:spPr>
        <p:txBody>
          <a:bodyPr/>
          <a:lstStyle/>
          <a:p>
            <a:pPr>
              <a:defRPr/>
            </a:pPr>
            <a:r>
              <a:rPr lang="en-GB"/>
              <a:t>Defra EU Rules of Origin Business Guidance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89DB13CA-8F1C-4651-B327-73AE780B8C53}"/>
              </a:ext>
            </a:extLst>
          </p:cNvPr>
          <p:cNvSpPr>
            <a:spLocks noGrp="1"/>
          </p:cNvSpPr>
          <p:nvPr>
            <p:ph type="title"/>
          </p:nvPr>
        </p:nvSpPr>
        <p:spPr>
          <a:xfrm>
            <a:off x="427706" y="284019"/>
            <a:ext cx="8264525" cy="504730"/>
          </a:xfrm>
        </p:spPr>
        <p:txBody>
          <a:bodyPr wrap="square" anchor="t">
            <a:noAutofit/>
          </a:bodyPr>
          <a:lstStyle/>
          <a:p>
            <a:pPr eaLnBrk="1" hangingPunct="1"/>
            <a:r>
              <a:rPr lang="en-GB" altLang="en-US"/>
              <a:t>Change of Tariff Classification (CTC) Rules</a:t>
            </a:r>
          </a:p>
        </p:txBody>
      </p:sp>
      <p:sp>
        <p:nvSpPr>
          <p:cNvPr id="14339" name="Content Placeholder 4">
            <a:extLst>
              <a:ext uri="{FF2B5EF4-FFF2-40B4-BE49-F238E27FC236}">
                <a16:creationId xmlns:a16="http://schemas.microsoft.com/office/drawing/2014/main" id="{10F54337-3FF3-4165-8CA2-E2D54EB70120}"/>
              </a:ext>
            </a:extLst>
          </p:cNvPr>
          <p:cNvSpPr>
            <a:spLocks noGrp="1"/>
          </p:cNvSpPr>
          <p:nvPr>
            <p:ph sz="half" idx="1"/>
          </p:nvPr>
        </p:nvSpPr>
        <p:spPr>
          <a:xfrm>
            <a:off x="439738" y="818138"/>
            <a:ext cx="4062124" cy="3812812"/>
          </a:xfrm>
        </p:spPr>
        <p:txBody>
          <a:bodyPr wrap="square" anchor="t">
            <a:noAutofit/>
          </a:bodyPr>
          <a:lstStyle/>
          <a:p>
            <a:pPr marL="0" indent="0" eaLnBrk="1" hangingPunct="1">
              <a:buFont typeface="Arial" panose="020B0604020202020204" pitchFamily="34" charset="0"/>
              <a:buNone/>
              <a:defRPr/>
            </a:pPr>
            <a:r>
              <a:rPr lang="en-GB" altLang="en-US" sz="1100" dirty="0">
                <a:solidFill>
                  <a:schemeClr val="tx1"/>
                </a:solidFill>
                <a:latin typeface="Arial"/>
                <a:cs typeface="Arial"/>
              </a:rPr>
              <a:t>CTC rules are used across the EU-UK FTA for many different products. They can be accompanied by content restrictions and exclusions for imported inputs.</a:t>
            </a:r>
            <a:endParaRPr lang="en-US" dirty="0">
              <a:solidFill>
                <a:schemeClr val="tx1"/>
              </a:solidFill>
            </a:endParaRPr>
          </a:p>
          <a:p>
            <a:pPr marL="0" indent="0" eaLnBrk="1" hangingPunct="1">
              <a:buFont typeface="Arial" panose="020B0604020202020204" pitchFamily="34" charset="0"/>
              <a:buNone/>
              <a:defRPr/>
            </a:pPr>
            <a:r>
              <a:rPr lang="en-GB" altLang="en-US" sz="1100" dirty="0">
                <a:solidFill>
                  <a:schemeClr val="tx1"/>
                </a:solidFill>
                <a:latin typeface="Arial"/>
                <a:cs typeface="Arial"/>
              </a:rPr>
              <a:t>Products are classified by names and numbers using the Harmonised System (HS). The main categorisations are chapters (2 digits), headings (4 digits) and subheadings (6 digits). You can find the classification for your product at the Government’s </a:t>
            </a:r>
            <a:r>
              <a:rPr lang="en-GB" altLang="en-US" sz="1100" dirty="0">
                <a:solidFill>
                  <a:schemeClr val="tx1"/>
                </a:solidFill>
                <a:latin typeface="Arial"/>
                <a:cs typeface="Arial"/>
                <a:hlinkClick r:id="rId3">
                  <a:extLst>
                    <a:ext uri="{A12FA001-AC4F-418D-AE19-62706E023703}">
                      <ahyp:hlinkClr xmlns:ahyp="http://schemas.microsoft.com/office/drawing/2018/hyperlinkcolor" val="tx"/>
                    </a:ext>
                  </a:extLst>
                </a:hlinkClick>
              </a:rPr>
              <a:t>Trade Tariff site</a:t>
            </a:r>
            <a:r>
              <a:rPr lang="en-GB" altLang="en-US" sz="1100" dirty="0">
                <a:solidFill>
                  <a:schemeClr val="tx1"/>
                </a:solidFill>
                <a:latin typeface="Arial"/>
                <a:cs typeface="Arial"/>
              </a:rPr>
              <a:t>.</a:t>
            </a:r>
          </a:p>
          <a:p>
            <a:pPr marL="0" indent="0" eaLnBrk="1" hangingPunct="1">
              <a:buFont typeface="Arial" panose="020B0604020202020204" pitchFamily="34" charset="0"/>
              <a:buNone/>
              <a:defRPr/>
            </a:pPr>
            <a:r>
              <a:rPr lang="en-GB" altLang="en-US" sz="1100" dirty="0">
                <a:solidFill>
                  <a:schemeClr val="tx1"/>
                </a:solidFill>
                <a:latin typeface="Arial"/>
                <a:cs typeface="Arial"/>
              </a:rPr>
              <a:t>As an example of how CTC rules and HS codes work, take chocolate products of HS Chapter 18.</a:t>
            </a:r>
          </a:p>
          <a:p>
            <a:pPr marL="0" indent="0" eaLnBrk="1" hangingPunct="1">
              <a:buNone/>
              <a:defRPr/>
            </a:pPr>
            <a:r>
              <a:rPr lang="en-GB" altLang="en-US" sz="1100" dirty="0">
                <a:solidFill>
                  <a:schemeClr val="tx1"/>
                </a:solidFill>
                <a:latin typeface="Arial"/>
                <a:cs typeface="Arial"/>
              </a:rPr>
              <a:t>If non-originating milk from Chapter 4 was used in a chocolate bar of Chapter 18 this would meet a Chapter Change (CC) rule (imported content is from a different chapter).</a:t>
            </a:r>
          </a:p>
          <a:p>
            <a:pPr marL="0" indent="0" eaLnBrk="1" hangingPunct="1">
              <a:buNone/>
              <a:defRPr/>
            </a:pPr>
            <a:r>
              <a:rPr lang="en-GB" altLang="en-US" sz="1100" dirty="0">
                <a:solidFill>
                  <a:schemeClr val="tx1"/>
                </a:solidFill>
                <a:latin typeface="Arial"/>
                <a:cs typeface="Arial"/>
              </a:rPr>
              <a:t>If non-originating cocoa from heading 18.01 was used in chocolate of 18.06 this would meet a Change of Heading (CTH) rule (imported content is from a different heading).</a:t>
            </a:r>
          </a:p>
          <a:p>
            <a:pPr marL="0" indent="0" eaLnBrk="1" hangingPunct="1">
              <a:buNone/>
              <a:defRPr/>
            </a:pPr>
            <a:r>
              <a:rPr lang="en-GB" altLang="en-US" sz="1100" dirty="0">
                <a:solidFill>
                  <a:schemeClr val="tx1"/>
                </a:solidFill>
                <a:latin typeface="Arial"/>
                <a:cs typeface="Arial"/>
              </a:rPr>
              <a:t>If a non-originating unfilled chocolate under subheading 1801.31 was processed into filled chocolate of 1806.32 this would meet a Change of Sub-Heading (CTSH) rule (imported content is from a different subheading).</a:t>
            </a:r>
          </a:p>
        </p:txBody>
      </p:sp>
      <p:sp>
        <p:nvSpPr>
          <p:cNvPr id="17413" name="Slide Number Placeholder 2">
            <a:extLst>
              <a:ext uri="{FF2B5EF4-FFF2-40B4-BE49-F238E27FC236}">
                <a16:creationId xmlns:a16="http://schemas.microsoft.com/office/drawing/2014/main" id="{F6F93214-F5E0-4745-A510-940A358C6CAE}"/>
              </a:ext>
            </a:extLst>
          </p:cNvPr>
          <p:cNvSpPr>
            <a:spLocks noGrp="1"/>
          </p:cNvSpPr>
          <p:nvPr>
            <p:ph type="sldNum" sz="quarter" idx="11"/>
          </p:nvPr>
        </p:nvSpPr>
        <p:spPr bwMode="auto">
          <a:xfrm>
            <a:off x="8391525" y="4767263"/>
            <a:ext cx="411163" cy="2746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a:spcBef>
                <a:spcPct val="0"/>
              </a:spcBef>
              <a:spcAft>
                <a:spcPts val="600"/>
              </a:spcAft>
              <a:buFontTx/>
              <a:buNone/>
            </a:pPr>
            <a:fld id="{E2285D23-BEA9-4294-95AC-2A80F4858B94}" type="slidenum">
              <a:rPr lang="en-GB" altLang="en-US" sz="1000" smtClean="0"/>
              <a:pPr>
                <a:spcBef>
                  <a:spcPct val="0"/>
                </a:spcBef>
                <a:spcAft>
                  <a:spcPts val="600"/>
                </a:spcAft>
                <a:buFontTx/>
                <a:buNone/>
              </a:pPr>
              <a:t>6</a:t>
            </a:fld>
            <a:endParaRPr lang="en-GB" altLang="en-US" sz="1000"/>
          </a:p>
        </p:txBody>
      </p:sp>
      <p:graphicFrame>
        <p:nvGraphicFramePr>
          <p:cNvPr id="2" name="Table 1">
            <a:extLst>
              <a:ext uri="{FF2B5EF4-FFF2-40B4-BE49-F238E27FC236}">
                <a16:creationId xmlns:a16="http://schemas.microsoft.com/office/drawing/2014/main" id="{B4CDC0D0-E02E-4A5C-8616-1CF129B24BB6}"/>
              </a:ext>
            </a:extLst>
          </p:cNvPr>
          <p:cNvGraphicFramePr>
            <a:graphicFrameLocks noGrp="1"/>
          </p:cNvGraphicFramePr>
          <p:nvPr>
            <p:extLst>
              <p:ext uri="{D42A27DB-BD31-4B8C-83A1-F6EECF244321}">
                <p14:modId xmlns:p14="http://schemas.microsoft.com/office/powerpoint/2010/main" val="3981079383"/>
              </p:ext>
            </p:extLst>
          </p:nvPr>
        </p:nvGraphicFramePr>
        <p:xfrm>
          <a:off x="4691885" y="2289499"/>
          <a:ext cx="4075112" cy="2248910"/>
        </p:xfrm>
        <a:graphic>
          <a:graphicData uri="http://schemas.openxmlformats.org/drawingml/2006/table">
            <a:tbl>
              <a:tblPr firstRow="1" firstCol="1" bandRow="1">
                <a:tableStyleId>{5C22544A-7EE6-4342-B048-85BDC9FD1C3A}</a:tableStyleId>
              </a:tblPr>
              <a:tblGrid>
                <a:gridCol w="1650466">
                  <a:extLst>
                    <a:ext uri="{9D8B030D-6E8A-4147-A177-3AD203B41FA5}">
                      <a16:colId xmlns:a16="http://schemas.microsoft.com/office/drawing/2014/main" val="2207900354"/>
                    </a:ext>
                  </a:extLst>
                </a:gridCol>
                <a:gridCol w="987136">
                  <a:extLst>
                    <a:ext uri="{9D8B030D-6E8A-4147-A177-3AD203B41FA5}">
                      <a16:colId xmlns:a16="http://schemas.microsoft.com/office/drawing/2014/main" val="3394149929"/>
                    </a:ext>
                  </a:extLst>
                </a:gridCol>
                <a:gridCol w="1437510">
                  <a:extLst>
                    <a:ext uri="{9D8B030D-6E8A-4147-A177-3AD203B41FA5}">
                      <a16:colId xmlns:a16="http://schemas.microsoft.com/office/drawing/2014/main" val="1474907286"/>
                    </a:ext>
                  </a:extLst>
                </a:gridCol>
              </a:tblGrid>
              <a:tr h="488064">
                <a:tc>
                  <a:txBody>
                    <a:bodyPr/>
                    <a:lstStyle/>
                    <a:p>
                      <a:pPr>
                        <a:spcAft>
                          <a:spcPts val="0"/>
                        </a:spcAft>
                      </a:pPr>
                      <a:r>
                        <a:rPr lang="en-GB" sz="1600">
                          <a:effectLst/>
                          <a:latin typeface="Arial" panose="020B0604020202020204" pitchFamily="34" charset="0"/>
                          <a:ea typeface="Calibri" panose="020F0502020204030204" pitchFamily="34" charset="0"/>
                          <a:cs typeface="Arial" panose="020B0604020202020204" pitchFamily="34" charset="0"/>
                        </a:rPr>
                        <a:t>Categorisation</a:t>
                      </a:r>
                    </a:p>
                  </a:txBody>
                  <a:tcPr marL="90012" marR="90012" marT="0" marB="0"/>
                </a:tc>
                <a:tc>
                  <a:txBody>
                    <a:bodyPr/>
                    <a:lstStyle/>
                    <a:p>
                      <a:pPr>
                        <a:spcAft>
                          <a:spcPts val="0"/>
                        </a:spcAft>
                      </a:pPr>
                      <a:r>
                        <a:rPr lang="en-GB" sz="1600">
                          <a:effectLst/>
                          <a:latin typeface="Arial" panose="020B0604020202020204" pitchFamily="34" charset="0"/>
                          <a:ea typeface="Calibri" panose="020F0502020204030204" pitchFamily="34" charset="0"/>
                          <a:cs typeface="Arial" panose="020B0604020202020204" pitchFamily="34" charset="0"/>
                        </a:rPr>
                        <a:t>HS Code</a:t>
                      </a:r>
                    </a:p>
                  </a:txBody>
                  <a:tcPr marL="90012" marR="90012" marT="0" marB="0"/>
                </a:tc>
                <a:tc>
                  <a:txBody>
                    <a:bodyPr/>
                    <a:lstStyle/>
                    <a:p>
                      <a:pPr>
                        <a:spcAft>
                          <a:spcPts val="0"/>
                        </a:spcAft>
                      </a:pPr>
                      <a:r>
                        <a:rPr lang="en-GB" sz="1600">
                          <a:effectLst/>
                          <a:latin typeface="Arial" panose="020B0604020202020204" pitchFamily="34" charset="0"/>
                          <a:ea typeface="Calibri" panose="020F0502020204030204" pitchFamily="34" charset="0"/>
                          <a:cs typeface="Arial" panose="020B0604020202020204" pitchFamily="34" charset="0"/>
                        </a:rPr>
                        <a:t>Description</a:t>
                      </a:r>
                    </a:p>
                  </a:txBody>
                  <a:tcPr marL="90012" marR="90012" marT="0" marB="0"/>
                </a:tc>
                <a:extLst>
                  <a:ext uri="{0D108BD9-81ED-4DB2-BD59-A6C34878D82A}">
                    <a16:rowId xmlns:a16="http://schemas.microsoft.com/office/drawing/2014/main" val="2856859632"/>
                  </a:ext>
                </a:extLst>
              </a:tr>
              <a:tr h="488064">
                <a:tc>
                  <a:txBody>
                    <a:bodyPr/>
                    <a:lstStyle/>
                    <a:p>
                      <a:pPr>
                        <a:spcAft>
                          <a:spcPts val="0"/>
                        </a:spcAft>
                      </a:pPr>
                      <a:r>
                        <a:rPr lang="en-GB" sz="1400">
                          <a:effectLst/>
                          <a:latin typeface="Arial" panose="020B0604020202020204" pitchFamily="34" charset="0"/>
                          <a:cs typeface="Arial" panose="020B0604020202020204" pitchFamily="34" charset="0"/>
                        </a:rPr>
                        <a:t>Chapter</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90012" marR="90012" marT="0" marB="0"/>
                </a:tc>
                <a:tc>
                  <a:txBody>
                    <a:bodyPr/>
                    <a:lstStyle/>
                    <a:p>
                      <a:pP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18</a:t>
                      </a:r>
                    </a:p>
                  </a:txBody>
                  <a:tcPr marL="90012" marR="90012" marT="0" marB="0"/>
                </a:tc>
                <a:tc>
                  <a:txBody>
                    <a:bodyPr/>
                    <a:lstStyle/>
                    <a:p>
                      <a:pP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Cocoa and cocoa preparations</a:t>
                      </a:r>
                    </a:p>
                  </a:txBody>
                  <a:tcPr marL="90012" marR="90012" marT="0" marB="0"/>
                </a:tc>
                <a:extLst>
                  <a:ext uri="{0D108BD9-81ED-4DB2-BD59-A6C34878D82A}">
                    <a16:rowId xmlns:a16="http://schemas.microsoft.com/office/drawing/2014/main" val="2583393031"/>
                  </a:ext>
                </a:extLst>
              </a:tr>
              <a:tr h="267326">
                <a:tc>
                  <a:txBody>
                    <a:bodyPr/>
                    <a:lstStyle/>
                    <a:p>
                      <a:pPr>
                        <a:spcAft>
                          <a:spcPts val="0"/>
                        </a:spcAft>
                      </a:pPr>
                      <a:r>
                        <a:rPr lang="en-GB" sz="1400">
                          <a:effectLst/>
                          <a:latin typeface="Arial" panose="020B0604020202020204" pitchFamily="34" charset="0"/>
                          <a:cs typeface="Arial" panose="020B0604020202020204" pitchFamily="34" charset="0"/>
                        </a:rPr>
                        <a:t>Heading</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90012" marR="90012" marT="0" marB="0"/>
                </a:tc>
                <a:tc>
                  <a:txBody>
                    <a:bodyPr/>
                    <a:lstStyle/>
                    <a:p>
                      <a:pP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18.01</a:t>
                      </a:r>
                      <a:endParaRPr lang="en-US">
                        <a:latin typeface="Arial" panose="020B0604020202020204" pitchFamily="34" charset="0"/>
                        <a:cs typeface="Arial" panose="020B0604020202020204" pitchFamily="34" charset="0"/>
                      </a:endParaRPr>
                    </a:p>
                  </a:txBody>
                  <a:tcPr marL="90012" marR="90012" marT="0" marB="0"/>
                </a:tc>
                <a:tc>
                  <a:txBody>
                    <a:bodyPr/>
                    <a:lstStyle/>
                    <a:p>
                      <a:pP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Cocoa beans</a:t>
                      </a:r>
                    </a:p>
                  </a:txBody>
                  <a:tcPr marL="90012" marR="90012" marT="0" marB="0"/>
                </a:tc>
                <a:extLst>
                  <a:ext uri="{0D108BD9-81ED-4DB2-BD59-A6C34878D82A}">
                    <a16:rowId xmlns:a16="http://schemas.microsoft.com/office/drawing/2014/main" val="3366911228"/>
                  </a:ext>
                </a:extLst>
              </a:tr>
              <a:tr h="488064">
                <a:tc>
                  <a:txBody>
                    <a:bodyPr/>
                    <a:lstStyle/>
                    <a:p>
                      <a:pPr>
                        <a:spcAft>
                          <a:spcPts val="0"/>
                        </a:spcAft>
                      </a:pPr>
                      <a:r>
                        <a:rPr lang="en-GB" sz="1400">
                          <a:effectLst/>
                          <a:latin typeface="Arial" panose="020B0604020202020204" pitchFamily="34" charset="0"/>
                          <a:cs typeface="Arial" panose="020B0604020202020204" pitchFamily="34" charset="0"/>
                        </a:rPr>
                        <a:t>Subheading</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90012" marR="90012" marT="0" marB="0"/>
                </a:tc>
                <a:tc>
                  <a:txBody>
                    <a:bodyPr/>
                    <a:lstStyle/>
                    <a:p>
                      <a:pP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1806.32</a:t>
                      </a:r>
                    </a:p>
                  </a:txBody>
                  <a:tcPr marL="90012" marR="90012" marT="0" marB="0"/>
                </a:tc>
                <a:tc>
                  <a:txBody>
                    <a:bodyPr/>
                    <a:lstStyle/>
                    <a:p>
                      <a:pP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Not filled chocolate in blocks, slabs or bars</a:t>
                      </a:r>
                    </a:p>
                  </a:txBody>
                  <a:tcPr marL="90012" marR="90012" marT="0" marB="0"/>
                </a:tc>
                <a:extLst>
                  <a:ext uri="{0D108BD9-81ED-4DB2-BD59-A6C34878D82A}">
                    <a16:rowId xmlns:a16="http://schemas.microsoft.com/office/drawing/2014/main" val="496877001"/>
                  </a:ext>
                </a:extLst>
              </a:tr>
            </a:tbl>
          </a:graphicData>
        </a:graphic>
      </p:graphicFrame>
      <p:sp>
        <p:nvSpPr>
          <p:cNvPr id="8" name="Footer Placeholder 1">
            <a:extLst>
              <a:ext uri="{FF2B5EF4-FFF2-40B4-BE49-F238E27FC236}">
                <a16:creationId xmlns:a16="http://schemas.microsoft.com/office/drawing/2014/main" id="{547EA3B4-2034-4EEF-8074-58935EF6621D}"/>
              </a:ext>
            </a:extLst>
          </p:cNvPr>
          <p:cNvSpPr txBox="1">
            <a:spLocks/>
          </p:cNvSpPr>
          <p:nvPr/>
        </p:nvSpPr>
        <p:spPr>
          <a:xfrm>
            <a:off x="458788" y="4784516"/>
            <a:ext cx="5675312" cy="27463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en-GB" sz="1000">
                <a:solidFill>
                  <a:srgbClr val="00AF41"/>
                </a:solidFill>
                <a:latin typeface="Arial" panose="020B0604020202020204" pitchFamily="34" charset="0"/>
              </a:rPr>
              <a:t>Defra EU Rules of Origin Business Guidance</a:t>
            </a:r>
          </a:p>
        </p:txBody>
      </p:sp>
    </p:spTree>
    <p:extLst>
      <p:ext uri="{BB962C8B-B14F-4D97-AF65-F5344CB8AC3E}">
        <p14:creationId xmlns:p14="http://schemas.microsoft.com/office/powerpoint/2010/main" val="107311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4">
            <a:extLst>
              <a:ext uri="{FF2B5EF4-FFF2-40B4-BE49-F238E27FC236}">
                <a16:creationId xmlns:a16="http://schemas.microsoft.com/office/drawing/2014/main" id="{10F54337-3FF3-4165-8CA2-E2D54EB70120}"/>
              </a:ext>
            </a:extLst>
          </p:cNvPr>
          <p:cNvSpPr>
            <a:spLocks noGrp="1"/>
          </p:cNvSpPr>
          <p:nvPr>
            <p:ph idx="1"/>
          </p:nvPr>
        </p:nvSpPr>
        <p:spPr>
          <a:xfrm>
            <a:off x="533688" y="712880"/>
            <a:ext cx="7985703" cy="2853994"/>
          </a:xfrm>
        </p:spPr>
        <p:txBody>
          <a:bodyPr/>
          <a:lstStyle/>
          <a:p>
            <a:pPr marL="0" indent="0" algn="ctr" eaLnBrk="1" hangingPunct="1">
              <a:buNone/>
              <a:defRPr/>
            </a:pPr>
            <a:endParaRPr lang="en-GB">
              <a:solidFill>
                <a:schemeClr val="tx1"/>
              </a:solidFill>
              <a:latin typeface="Arial"/>
              <a:cs typeface="Arial"/>
            </a:endParaRPr>
          </a:p>
          <a:p>
            <a:pPr marL="0" indent="0" algn="ctr" eaLnBrk="1" hangingPunct="1">
              <a:buNone/>
              <a:defRPr/>
            </a:pPr>
            <a:endParaRPr lang="en-GB">
              <a:solidFill>
                <a:schemeClr val="tx1"/>
              </a:solidFill>
            </a:endParaRPr>
          </a:p>
          <a:p>
            <a:pPr marL="0" indent="0" algn="ctr" eaLnBrk="1" hangingPunct="1">
              <a:buNone/>
              <a:defRPr/>
            </a:pPr>
            <a:r>
              <a:rPr lang="en-GB">
                <a:solidFill>
                  <a:schemeClr val="tx1"/>
                </a:solidFill>
                <a:latin typeface="Arial"/>
                <a:cs typeface="Arial"/>
              </a:rPr>
              <a:t>This guidance applies after the transition period ends.</a:t>
            </a:r>
          </a:p>
          <a:p>
            <a:pPr marL="0" indent="0" algn="ctr" eaLnBrk="1" hangingPunct="1">
              <a:buNone/>
              <a:defRPr/>
            </a:pPr>
            <a:endParaRPr lang="en-GB" altLang="en-US">
              <a:solidFill>
                <a:schemeClr val="tx1"/>
              </a:solidFill>
              <a:latin typeface="Arial"/>
              <a:cs typeface="Arial"/>
            </a:endParaRPr>
          </a:p>
          <a:p>
            <a:pPr marL="0" indent="0" algn="ctr" eaLnBrk="1" hangingPunct="1">
              <a:buNone/>
              <a:defRPr/>
            </a:pPr>
            <a:r>
              <a:rPr lang="en-GB" altLang="en-US">
                <a:solidFill>
                  <a:schemeClr val="tx1"/>
                </a:solidFill>
                <a:latin typeface="Arial"/>
                <a:cs typeface="Arial"/>
              </a:rPr>
              <a:t>For further information on the points covered in this presentation you can refer to the more detailed Defra EU Rules of Origin Business Guidance document.</a:t>
            </a:r>
          </a:p>
        </p:txBody>
      </p:sp>
      <p:sp>
        <p:nvSpPr>
          <p:cNvPr id="17413" name="Slide Number Placeholder 2">
            <a:extLst>
              <a:ext uri="{FF2B5EF4-FFF2-40B4-BE49-F238E27FC236}">
                <a16:creationId xmlns:a16="http://schemas.microsoft.com/office/drawing/2014/main" id="{F6F93214-F5E0-4745-A510-940A358C6CAE}"/>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a:lnSpc>
                <a:spcPct val="100000"/>
              </a:lnSpc>
              <a:spcBef>
                <a:spcPct val="0"/>
              </a:spcBef>
              <a:buFontTx/>
              <a:buNone/>
            </a:pPr>
            <a:fld id="{E2285D23-BEA9-4294-95AC-2A80F4858B94}" type="slidenum">
              <a:rPr lang="en-GB" altLang="en-US" sz="1000" smtClean="0"/>
              <a:pPr>
                <a:lnSpc>
                  <a:spcPct val="100000"/>
                </a:lnSpc>
                <a:spcBef>
                  <a:spcPct val="0"/>
                </a:spcBef>
                <a:buFontTx/>
                <a:buNone/>
              </a:pPr>
              <a:t>7</a:t>
            </a:fld>
            <a:endParaRPr lang="en-GB" altLang="en-US" sz="1000"/>
          </a:p>
        </p:txBody>
      </p:sp>
      <p:sp>
        <p:nvSpPr>
          <p:cNvPr id="5" name="Footer Placeholder 1">
            <a:extLst>
              <a:ext uri="{FF2B5EF4-FFF2-40B4-BE49-F238E27FC236}">
                <a16:creationId xmlns:a16="http://schemas.microsoft.com/office/drawing/2014/main" id="{CFCE86C0-0ADC-4252-98C2-D9C13ACBDE7E}"/>
              </a:ext>
            </a:extLst>
          </p:cNvPr>
          <p:cNvSpPr>
            <a:spLocks noGrp="1"/>
          </p:cNvSpPr>
          <p:nvPr>
            <p:ph type="ftr" sz="quarter" idx="14"/>
          </p:nvPr>
        </p:nvSpPr>
        <p:spPr>
          <a:xfrm>
            <a:off x="458788" y="4767263"/>
            <a:ext cx="5675312" cy="274637"/>
          </a:xfrm>
        </p:spPr>
        <p:txBody>
          <a:bodyPr/>
          <a:lstStyle/>
          <a:p>
            <a:pPr>
              <a:defRPr/>
            </a:pPr>
            <a:r>
              <a:rPr lang="en-GB"/>
              <a:t>Defra EU Rules of Origin Business Guidance</a:t>
            </a:r>
          </a:p>
        </p:txBody>
      </p:sp>
    </p:spTree>
    <p:extLst>
      <p:ext uri="{BB962C8B-B14F-4D97-AF65-F5344CB8AC3E}">
        <p14:creationId xmlns:p14="http://schemas.microsoft.com/office/powerpoint/2010/main" val="2921605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FD800733-CCE5-4A3E-81E4-B03B70E35A78}"/>
              </a:ext>
            </a:extLst>
          </p:cNvPr>
          <p:cNvSpPr/>
          <p:nvPr/>
        </p:nvSpPr>
        <p:spPr>
          <a:xfrm>
            <a:off x="6145692" y="857250"/>
            <a:ext cx="2843213" cy="4159250"/>
          </a:xfrm>
          <a:prstGeom prst="rect">
            <a:avLst/>
          </a:prstGeom>
          <a:solidFill>
            <a:srgbClr val="FFFFBF"/>
          </a:solidFill>
          <a:ln>
            <a:noFill/>
          </a:ln>
        </p:spPr>
        <p:style>
          <a:lnRef idx="1">
            <a:schemeClr val="accent4"/>
          </a:lnRef>
          <a:fillRef idx="2">
            <a:schemeClr val="accent4"/>
          </a:fillRef>
          <a:effectRef idx="1">
            <a:schemeClr val="accent4"/>
          </a:effectRef>
          <a:fontRef idx="minor">
            <a:schemeClr val="dk1"/>
          </a:fontRef>
        </p:style>
        <p:txBody>
          <a:bodyPr lIns="68580" tIns="34290" rIns="68580" bIns="34290" anchor="ctr"/>
          <a:lstStyle/>
          <a:p>
            <a:pPr algn="ctr" defTabSz="685800" eaLnBrk="1" fontAlgn="auto" hangingPunct="1">
              <a:spcBef>
                <a:spcPts val="0"/>
              </a:spcBef>
              <a:spcAft>
                <a:spcPts val="0"/>
              </a:spcAft>
              <a:defRPr/>
            </a:pPr>
            <a:endParaRPr lang="en-GB" sz="1350">
              <a:solidFill>
                <a:prstClr val="black"/>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73BE2DF-6851-4413-8F22-9322AF0C019E}"/>
              </a:ext>
            </a:extLst>
          </p:cNvPr>
          <p:cNvSpPr>
            <a:spLocks noGrp="1"/>
          </p:cNvSpPr>
          <p:nvPr>
            <p:ph type="subTitle" idx="1"/>
          </p:nvPr>
        </p:nvSpPr>
        <p:spPr>
          <a:xfrm>
            <a:off x="36513" y="22225"/>
            <a:ext cx="8988424" cy="901463"/>
          </a:xfrm>
        </p:spPr>
        <p:txBody>
          <a:bodyPr rtlCol="0">
            <a:normAutofit fontScale="70000" lnSpcReduction="20000"/>
          </a:bodyPr>
          <a:lstStyle/>
          <a:p>
            <a:pPr algn="l" eaLnBrk="1" fontAlgn="auto" hangingPunct="1">
              <a:spcAft>
                <a:spcPts val="0"/>
              </a:spcAft>
              <a:defRPr/>
            </a:pPr>
            <a:r>
              <a:rPr lang="en-GB" b="1" dirty="0">
                <a:solidFill>
                  <a:srgbClr val="00AF41"/>
                </a:solidFill>
                <a:latin typeface="Arial"/>
                <a:cs typeface="Arial"/>
              </a:rPr>
              <a:t>Example 1 – Meat products of Chapters 2 (Meat and edible meat offal) and 16 (Preparations of meat)</a:t>
            </a:r>
            <a:endParaRPr lang="en-US" dirty="0">
              <a:latin typeface="Arial"/>
              <a:cs typeface="Arial"/>
            </a:endParaRPr>
          </a:p>
          <a:p>
            <a:pPr algn="l" eaLnBrk="1" fontAlgn="auto" hangingPunct="1">
              <a:spcAft>
                <a:spcPts val="0"/>
              </a:spcAft>
              <a:defRPr/>
            </a:pPr>
            <a:r>
              <a:rPr lang="en-GB" dirty="0">
                <a:solidFill>
                  <a:srgbClr val="00AF41"/>
                </a:solidFill>
                <a:latin typeface="Arial"/>
                <a:cs typeface="Arial"/>
              </a:rPr>
              <a:t>The rule for Chapter 2 is wholly obtained. This means that all meat products must be obtained from slaughtered animals born and raised in the UK. The rule for preparations of meat in Chapter 16 is production in which live animals, meat, and preparations of meat used are wholly obtained. Bilateral cumulation would allow the use of EU content if processing goes beyond insufficient. </a:t>
            </a:r>
            <a:endParaRPr lang="en-GB" dirty="0">
              <a:solidFill>
                <a:srgbClr val="00AF41"/>
              </a:solidFill>
              <a:latin typeface="Arial" panose="020B0604020202020204" pitchFamily="34" charset="0"/>
              <a:cs typeface="Arial" panose="020B0604020202020204" pitchFamily="34" charset="0"/>
            </a:endParaRPr>
          </a:p>
        </p:txBody>
      </p:sp>
      <p:sp>
        <p:nvSpPr>
          <p:cNvPr id="5" name="L-Shape 4">
            <a:extLst>
              <a:ext uri="{FF2B5EF4-FFF2-40B4-BE49-F238E27FC236}">
                <a16:creationId xmlns:a16="http://schemas.microsoft.com/office/drawing/2014/main" id="{0DAA63AE-AD1B-4A7A-AF21-8438BD7E1C99}"/>
              </a:ext>
            </a:extLst>
          </p:cNvPr>
          <p:cNvSpPr/>
          <p:nvPr/>
        </p:nvSpPr>
        <p:spPr>
          <a:xfrm rot="10800000">
            <a:off x="1608138" y="865188"/>
            <a:ext cx="4532312" cy="4150898"/>
          </a:xfrm>
          <a:prstGeom prst="rect">
            <a:avLst/>
          </a:prstGeom>
          <a:solidFill>
            <a:srgbClr val="4472C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 name="L-Shape 6">
            <a:extLst>
              <a:ext uri="{FF2B5EF4-FFF2-40B4-BE49-F238E27FC236}">
                <a16:creationId xmlns:a16="http://schemas.microsoft.com/office/drawing/2014/main" id="{116DC433-6EB4-4477-AFC8-7182B01FA71D}"/>
              </a:ext>
            </a:extLst>
          </p:cNvPr>
          <p:cNvSpPr/>
          <p:nvPr/>
        </p:nvSpPr>
        <p:spPr>
          <a:xfrm>
            <a:off x="119063" y="858838"/>
            <a:ext cx="1539875" cy="4156075"/>
          </a:xfrm>
          <a:prstGeom prst="rect">
            <a:avLst/>
          </a:prstGeom>
          <a:solidFill>
            <a:srgbClr val="F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9E439564-A859-4C6C-A0B7-9D6E0B731653}"/>
              </a:ext>
            </a:extLst>
          </p:cNvPr>
          <p:cNvCxnSpPr>
            <a:cxnSpLocks/>
          </p:cNvCxnSpPr>
          <p:nvPr/>
        </p:nvCxnSpPr>
        <p:spPr>
          <a:xfrm>
            <a:off x="1641475" y="857250"/>
            <a:ext cx="4763" cy="4154488"/>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78643578-AC71-4702-804B-6020F44B9C1B}"/>
              </a:ext>
            </a:extLst>
          </p:cNvPr>
          <p:cNvCxnSpPr>
            <a:cxnSpLocks/>
          </p:cNvCxnSpPr>
          <p:nvPr/>
        </p:nvCxnSpPr>
        <p:spPr>
          <a:xfrm flipH="1">
            <a:off x="6140450" y="865188"/>
            <a:ext cx="14288" cy="4146550"/>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20F9CF3A-3E2D-4DC9-A1C6-63155D06D614}"/>
              </a:ext>
            </a:extLst>
          </p:cNvPr>
          <p:cNvSpPr txBox="1"/>
          <p:nvPr/>
        </p:nvSpPr>
        <p:spPr>
          <a:xfrm>
            <a:off x="3162300" y="818480"/>
            <a:ext cx="1143262" cy="253916"/>
          </a:xfrm>
          <a:prstGeom prst="rect">
            <a:avLst/>
          </a:prstGeom>
          <a:noFill/>
        </p:spPr>
        <p:txBody>
          <a:bodyPr wrap="none">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UK Processing</a:t>
            </a:r>
          </a:p>
        </p:txBody>
      </p:sp>
      <p:sp>
        <p:nvSpPr>
          <p:cNvPr id="13" name="TextBox 12">
            <a:extLst>
              <a:ext uri="{FF2B5EF4-FFF2-40B4-BE49-F238E27FC236}">
                <a16:creationId xmlns:a16="http://schemas.microsoft.com/office/drawing/2014/main" id="{ECEE3BC1-A7BC-45AD-BDFB-80605ACF27F4}"/>
              </a:ext>
            </a:extLst>
          </p:cNvPr>
          <p:cNvSpPr txBox="1"/>
          <p:nvPr/>
        </p:nvSpPr>
        <p:spPr>
          <a:xfrm>
            <a:off x="402070" y="805585"/>
            <a:ext cx="944489" cy="261610"/>
          </a:xfrm>
          <a:prstGeom prst="rect">
            <a:avLst/>
          </a:prstGeom>
          <a:noFill/>
        </p:spPr>
        <p:txBody>
          <a:bodyPr wrap="none" lIns="91440" tIns="45720" rIns="91440" bIns="45720" anchor="t">
            <a:spAutoFit/>
          </a:bodyPr>
          <a:lstStyle/>
          <a:p>
            <a:pPr defTabSz="685800" eaLnBrk="1" fontAlgn="auto" hangingPunct="1">
              <a:spcBef>
                <a:spcPts val="0"/>
              </a:spcBef>
              <a:spcAft>
                <a:spcPts val="0"/>
              </a:spcAft>
              <a:defRPr/>
            </a:pPr>
            <a:r>
              <a:rPr lang="en-GB" sz="1050" b="1">
                <a:latin typeface="Arial" panose="020B0604020202020204" pitchFamily="34" charset="0"/>
              </a:rPr>
              <a:t>Ingredients</a:t>
            </a:r>
            <a:endParaRPr lang="en-GB" sz="1050" b="1">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id="{84CFBB17-9ED0-4AC5-9B90-4A4D24B9D8A0}"/>
              </a:ext>
            </a:extLst>
          </p:cNvPr>
          <p:cNvSpPr txBox="1"/>
          <p:nvPr/>
        </p:nvSpPr>
        <p:spPr>
          <a:xfrm>
            <a:off x="70224" y="1022913"/>
            <a:ext cx="786940" cy="530915"/>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950">
                <a:latin typeface="Arial" panose="020B0604020202020204" pitchFamily="34" charset="0"/>
              </a:rPr>
              <a:t>Live pigs from the EU </a:t>
            </a:r>
            <a:endParaRPr lang="en-US" sz="950">
              <a:latin typeface="Arial" panose="020B0604020202020204" pitchFamily="34" charset="0"/>
            </a:endParaRPr>
          </a:p>
        </p:txBody>
      </p:sp>
      <p:sp>
        <p:nvSpPr>
          <p:cNvPr id="15" name="TextBox 14">
            <a:extLst>
              <a:ext uri="{FF2B5EF4-FFF2-40B4-BE49-F238E27FC236}">
                <a16:creationId xmlns:a16="http://schemas.microsoft.com/office/drawing/2014/main" id="{1FA39D1B-53AE-4CBB-92F5-D808C33CE636}"/>
              </a:ext>
            </a:extLst>
          </p:cNvPr>
          <p:cNvSpPr txBox="1"/>
          <p:nvPr/>
        </p:nvSpPr>
        <p:spPr>
          <a:xfrm>
            <a:off x="2107712" y="1353669"/>
            <a:ext cx="1868488" cy="238527"/>
          </a:xfrm>
          <a:prstGeom prst="rect">
            <a:avLst/>
          </a:prstGeom>
          <a:noFill/>
        </p:spPr>
        <p:txBody>
          <a:bodyPr>
            <a:spAutoFit/>
          </a:bodyPr>
          <a:lstStyle/>
          <a:p>
            <a:pPr defTabSz="685800" eaLnBrk="1" fontAlgn="auto" hangingPunct="1">
              <a:spcBef>
                <a:spcPts val="0"/>
              </a:spcBef>
              <a:spcAft>
                <a:spcPts val="0"/>
              </a:spcAft>
              <a:defRPr/>
            </a:pPr>
            <a:r>
              <a:rPr lang="en-GB" sz="950">
                <a:solidFill>
                  <a:prstClr val="black"/>
                </a:solidFill>
                <a:latin typeface="Arial" panose="020B0604020202020204" pitchFamily="34" charset="0"/>
              </a:rPr>
              <a:t>Pigs are slaughtered</a:t>
            </a:r>
          </a:p>
        </p:txBody>
      </p:sp>
      <p:sp>
        <p:nvSpPr>
          <p:cNvPr id="35" name="TextBox 34">
            <a:extLst>
              <a:ext uri="{FF2B5EF4-FFF2-40B4-BE49-F238E27FC236}">
                <a16:creationId xmlns:a16="http://schemas.microsoft.com/office/drawing/2014/main" id="{D25EE359-C7C4-462A-A905-62A641BC3B75}"/>
              </a:ext>
            </a:extLst>
          </p:cNvPr>
          <p:cNvSpPr txBox="1"/>
          <p:nvPr/>
        </p:nvSpPr>
        <p:spPr>
          <a:xfrm>
            <a:off x="2855291" y="3930726"/>
            <a:ext cx="2427287" cy="238527"/>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950">
                <a:latin typeface="Arial" panose="020B0604020202020204" pitchFamily="34" charset="0"/>
              </a:rPr>
              <a:t>Factory produces chicken nuggets </a:t>
            </a:r>
          </a:p>
        </p:txBody>
      </p:sp>
      <p:sp>
        <p:nvSpPr>
          <p:cNvPr id="38" name="TextBox 37">
            <a:extLst>
              <a:ext uri="{FF2B5EF4-FFF2-40B4-BE49-F238E27FC236}">
                <a16:creationId xmlns:a16="http://schemas.microsoft.com/office/drawing/2014/main" id="{5E6957DD-44B0-40CC-BA2F-F06661325526}"/>
              </a:ext>
            </a:extLst>
          </p:cNvPr>
          <p:cNvSpPr txBox="1"/>
          <p:nvPr/>
        </p:nvSpPr>
        <p:spPr>
          <a:xfrm>
            <a:off x="6872722" y="1024082"/>
            <a:ext cx="1909222" cy="507831"/>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900" dirty="0">
                <a:latin typeface="Arial"/>
                <a:cs typeface="Arial"/>
              </a:rPr>
              <a:t>Bilateral cumulation with the EU applies as</a:t>
            </a:r>
            <a:r>
              <a:rPr lang="en-GB" sz="900" dirty="0">
                <a:latin typeface="Arial"/>
                <a:cs typeface="Calibri"/>
              </a:rPr>
              <a:t> skilled butchery</a:t>
            </a:r>
            <a:r>
              <a:rPr lang="en-GB" sz="900" dirty="0">
                <a:latin typeface="Arial"/>
                <a:cs typeface="Arial"/>
              </a:rPr>
              <a:t> goes beyond insufficient processing</a:t>
            </a:r>
          </a:p>
        </p:txBody>
      </p:sp>
      <p:sp>
        <p:nvSpPr>
          <p:cNvPr id="45" name="TextBox 44">
            <a:extLst>
              <a:ext uri="{FF2B5EF4-FFF2-40B4-BE49-F238E27FC236}">
                <a16:creationId xmlns:a16="http://schemas.microsoft.com/office/drawing/2014/main" id="{C2684F5E-4978-4484-83B9-CAD57FB8E3BD}"/>
              </a:ext>
            </a:extLst>
          </p:cNvPr>
          <p:cNvSpPr txBox="1"/>
          <p:nvPr/>
        </p:nvSpPr>
        <p:spPr>
          <a:xfrm>
            <a:off x="6492875" y="807558"/>
            <a:ext cx="2045753" cy="253916"/>
          </a:xfrm>
          <a:prstGeom prst="rect">
            <a:avLst/>
          </a:prstGeom>
          <a:noFill/>
        </p:spPr>
        <p:txBody>
          <a:bodyPr wrap="none">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Sufficient Processing? (PSR)</a:t>
            </a:r>
          </a:p>
        </p:txBody>
      </p:sp>
      <p:sp>
        <p:nvSpPr>
          <p:cNvPr id="64" name="TextBox 63">
            <a:extLst>
              <a:ext uri="{FF2B5EF4-FFF2-40B4-BE49-F238E27FC236}">
                <a16:creationId xmlns:a16="http://schemas.microsoft.com/office/drawing/2014/main" id="{44E67066-1F5A-41CB-BB91-24E2FCF1AE05}"/>
              </a:ext>
            </a:extLst>
          </p:cNvPr>
          <p:cNvSpPr txBox="1"/>
          <p:nvPr/>
        </p:nvSpPr>
        <p:spPr>
          <a:xfrm>
            <a:off x="3069436" y="3018678"/>
            <a:ext cx="1482154" cy="238527"/>
          </a:xfrm>
          <a:prstGeom prst="rect">
            <a:avLst/>
          </a:prstGeom>
          <a:noFill/>
        </p:spPr>
        <p:txBody>
          <a:bodyPr wrap="square" lIns="91440" tIns="45720" rIns="91440" bIns="45720" anchor="t">
            <a:spAutoFit/>
          </a:bodyPr>
          <a:lstStyle/>
          <a:p>
            <a:pPr defTabSz="685800" eaLnBrk="1" fontAlgn="auto" hangingPunct="1">
              <a:spcBef>
                <a:spcPts val="0"/>
              </a:spcBef>
              <a:spcAft>
                <a:spcPts val="0"/>
              </a:spcAft>
              <a:defRPr/>
            </a:pPr>
            <a:r>
              <a:rPr lang="en-GB" sz="950">
                <a:latin typeface="Arial" panose="020B0604020202020204" pitchFamily="34" charset="0"/>
              </a:rPr>
              <a:t>Factory produces bacon </a:t>
            </a:r>
          </a:p>
        </p:txBody>
      </p:sp>
      <p:pic>
        <p:nvPicPr>
          <p:cNvPr id="18466" name="Picture 90" descr="A picture containing shape&#10;&#10;Description automatically generated">
            <a:extLst>
              <a:ext uri="{FF2B5EF4-FFF2-40B4-BE49-F238E27FC236}">
                <a16:creationId xmlns:a16="http://schemas.microsoft.com/office/drawing/2014/main" id="{EF0BE8EB-4095-45DE-AD68-110E901FC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536" t="20815" r="7813" b="26263"/>
          <a:stretch>
            <a:fillRect/>
          </a:stretch>
        </p:blipFill>
        <p:spPr bwMode="auto">
          <a:xfrm>
            <a:off x="2772566" y="1068580"/>
            <a:ext cx="446088"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7" name="Picture 93" descr="A picture containing shape&#10;&#10;Description automatically generated">
            <a:extLst>
              <a:ext uri="{FF2B5EF4-FFF2-40B4-BE49-F238E27FC236}">
                <a16:creationId xmlns:a16="http://schemas.microsoft.com/office/drawing/2014/main" id="{A2F0B57E-03DC-409B-923A-9F93649EF6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35" t="16470" r="6087" b="30939"/>
          <a:stretch>
            <a:fillRect/>
          </a:stretch>
        </p:blipFill>
        <p:spPr bwMode="auto">
          <a:xfrm>
            <a:off x="795338" y="1092200"/>
            <a:ext cx="638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100" descr="A picture containing shape&#10;&#10;Description automatically generated">
            <a:extLst>
              <a:ext uri="{FF2B5EF4-FFF2-40B4-BE49-F238E27FC236}">
                <a16:creationId xmlns:a16="http://schemas.microsoft.com/office/drawing/2014/main" id="{545EC880-CEF8-4E1C-927B-954FCF2ECF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399" t="8087" r="16565" b="21603"/>
          <a:stretch>
            <a:fillRect/>
          </a:stretch>
        </p:blipFill>
        <p:spPr bwMode="auto">
          <a:xfrm>
            <a:off x="4921825" y="1043644"/>
            <a:ext cx="3190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TextBox 101">
            <a:extLst>
              <a:ext uri="{FF2B5EF4-FFF2-40B4-BE49-F238E27FC236}">
                <a16:creationId xmlns:a16="http://schemas.microsoft.com/office/drawing/2014/main" id="{8648C84C-D647-4A81-9D09-307F28731D21}"/>
              </a:ext>
            </a:extLst>
          </p:cNvPr>
          <p:cNvSpPr txBox="1"/>
          <p:nvPr/>
        </p:nvSpPr>
        <p:spPr>
          <a:xfrm>
            <a:off x="4225859" y="1350830"/>
            <a:ext cx="1804987" cy="238527"/>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950">
                <a:latin typeface="Arial" panose="020B0604020202020204" pitchFamily="34" charset="0"/>
              </a:rPr>
              <a:t>Factory produces ham </a:t>
            </a:r>
          </a:p>
        </p:txBody>
      </p:sp>
      <p:sp>
        <p:nvSpPr>
          <p:cNvPr id="104" name="TextBox 103">
            <a:extLst>
              <a:ext uri="{FF2B5EF4-FFF2-40B4-BE49-F238E27FC236}">
                <a16:creationId xmlns:a16="http://schemas.microsoft.com/office/drawing/2014/main" id="{23DAEF29-5172-47B5-ACE4-2A8717D946A7}"/>
              </a:ext>
            </a:extLst>
          </p:cNvPr>
          <p:cNvSpPr txBox="1"/>
          <p:nvPr/>
        </p:nvSpPr>
        <p:spPr>
          <a:xfrm>
            <a:off x="6871394" y="1647145"/>
            <a:ext cx="1911305" cy="646331"/>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900" dirty="0">
                <a:latin typeface="Arial"/>
                <a:cs typeface="Arial"/>
              </a:rPr>
              <a:t>Bilateral cumulation with the EU does not apply as only slaughtering is considered insufficient processing</a:t>
            </a:r>
          </a:p>
        </p:txBody>
      </p:sp>
      <p:sp>
        <p:nvSpPr>
          <p:cNvPr id="120" name="TextBox 119">
            <a:extLst>
              <a:ext uri="{FF2B5EF4-FFF2-40B4-BE49-F238E27FC236}">
                <a16:creationId xmlns:a16="http://schemas.microsoft.com/office/drawing/2014/main" id="{744A8EA4-7D64-49B9-B019-4DFD9A4D51FD}"/>
              </a:ext>
            </a:extLst>
          </p:cNvPr>
          <p:cNvSpPr txBox="1"/>
          <p:nvPr/>
        </p:nvSpPr>
        <p:spPr>
          <a:xfrm>
            <a:off x="6944779" y="3523255"/>
            <a:ext cx="2029886" cy="400110"/>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00" dirty="0">
                <a:latin typeface="Arial"/>
                <a:cs typeface="Arial"/>
              </a:rPr>
              <a:t>Meat imported from outside the UK or EU cannot be used</a:t>
            </a:r>
            <a:endParaRPr lang="en-GB" sz="1000" dirty="0">
              <a:latin typeface="Arial" panose="020B0604020202020204" pitchFamily="34" charset="0"/>
            </a:endParaRPr>
          </a:p>
        </p:txBody>
      </p:sp>
      <p:cxnSp>
        <p:nvCxnSpPr>
          <p:cNvPr id="151" name="Straight Connector 150">
            <a:extLst>
              <a:ext uri="{FF2B5EF4-FFF2-40B4-BE49-F238E27FC236}">
                <a16:creationId xmlns:a16="http://schemas.microsoft.com/office/drawing/2014/main" id="{4853DDDB-767E-48A2-8C6F-9C308AC46AA6}"/>
              </a:ext>
            </a:extLst>
          </p:cNvPr>
          <p:cNvCxnSpPr>
            <a:cxnSpLocks/>
          </p:cNvCxnSpPr>
          <p:nvPr/>
        </p:nvCxnSpPr>
        <p:spPr>
          <a:xfrm>
            <a:off x="114925" y="2394383"/>
            <a:ext cx="8873980" cy="0"/>
          </a:xfrm>
          <a:prstGeom prst="line">
            <a:avLst/>
          </a:prstGeom>
          <a:ln w="38100"/>
        </p:spPr>
        <p:style>
          <a:lnRef idx="1">
            <a:schemeClr val="dk1"/>
          </a:lnRef>
          <a:fillRef idx="0">
            <a:schemeClr val="dk1"/>
          </a:fillRef>
          <a:effectRef idx="0">
            <a:schemeClr val="dk1"/>
          </a:effectRef>
          <a:fontRef idx="minor">
            <a:schemeClr val="tx1"/>
          </a:fontRef>
        </p:style>
      </p:cxnSp>
      <p:sp>
        <p:nvSpPr>
          <p:cNvPr id="152" name="Arrow: Right 151">
            <a:extLst>
              <a:ext uri="{FF2B5EF4-FFF2-40B4-BE49-F238E27FC236}">
                <a16:creationId xmlns:a16="http://schemas.microsoft.com/office/drawing/2014/main" id="{83F1CD19-5E28-41E5-ACE6-B58BFDB01975}"/>
              </a:ext>
            </a:extLst>
          </p:cNvPr>
          <p:cNvSpPr/>
          <p:nvPr/>
        </p:nvSpPr>
        <p:spPr>
          <a:xfrm>
            <a:off x="3670300" y="1142190"/>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CC2C4DF6-B248-4672-9237-E97242A6A1C6}"/>
              </a:ext>
            </a:extLst>
          </p:cNvPr>
          <p:cNvSpPr txBox="1"/>
          <p:nvPr/>
        </p:nvSpPr>
        <p:spPr>
          <a:xfrm>
            <a:off x="80530" y="1737418"/>
            <a:ext cx="779530" cy="677108"/>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950">
                <a:latin typeface="Arial" panose="020B0604020202020204" pitchFamily="34" charset="0"/>
              </a:rPr>
              <a:t>Live pigs from the EU </a:t>
            </a:r>
            <a:endParaRPr lang="en-GB" sz="950">
              <a:solidFill>
                <a:prstClr val="black"/>
              </a:solidFill>
              <a:latin typeface="Arial" panose="020B0604020202020204" pitchFamily="34" charset="0"/>
            </a:endParaRPr>
          </a:p>
          <a:p>
            <a:pPr algn="ctr" defTabSz="685800" eaLnBrk="1" fontAlgn="auto" hangingPunct="1">
              <a:spcBef>
                <a:spcPts val="0"/>
              </a:spcBef>
              <a:spcAft>
                <a:spcPts val="0"/>
              </a:spcAft>
              <a:defRPr/>
            </a:pPr>
            <a:endParaRPr lang="en-GB" sz="950">
              <a:latin typeface="Arial" panose="020B0604020202020204" pitchFamily="34" charset="0"/>
            </a:endParaRPr>
          </a:p>
        </p:txBody>
      </p:sp>
      <p:sp>
        <p:nvSpPr>
          <p:cNvPr id="157" name="TextBox 156">
            <a:extLst>
              <a:ext uri="{FF2B5EF4-FFF2-40B4-BE49-F238E27FC236}">
                <a16:creationId xmlns:a16="http://schemas.microsoft.com/office/drawing/2014/main" id="{95FAE1B2-BBFD-451C-8901-34CC8C4F80F0}"/>
              </a:ext>
            </a:extLst>
          </p:cNvPr>
          <p:cNvSpPr txBox="1"/>
          <p:nvPr/>
        </p:nvSpPr>
        <p:spPr>
          <a:xfrm>
            <a:off x="3189513" y="2128118"/>
            <a:ext cx="2068513" cy="238527"/>
          </a:xfrm>
          <a:prstGeom prst="rect">
            <a:avLst/>
          </a:prstGeom>
          <a:noFill/>
        </p:spPr>
        <p:txBody>
          <a:bodyPr>
            <a:spAutoFit/>
          </a:bodyPr>
          <a:lstStyle/>
          <a:p>
            <a:pPr defTabSz="685800" eaLnBrk="1" fontAlgn="auto" hangingPunct="1">
              <a:spcBef>
                <a:spcPts val="0"/>
              </a:spcBef>
              <a:spcAft>
                <a:spcPts val="0"/>
              </a:spcAft>
              <a:defRPr/>
            </a:pPr>
            <a:r>
              <a:rPr lang="en-GB" sz="950">
                <a:solidFill>
                  <a:prstClr val="black"/>
                </a:solidFill>
                <a:latin typeface="Arial" panose="020B0604020202020204" pitchFamily="34" charset="0"/>
              </a:rPr>
              <a:t>Pigs are slaughtered</a:t>
            </a:r>
          </a:p>
        </p:txBody>
      </p:sp>
      <p:pic>
        <p:nvPicPr>
          <p:cNvPr id="18493" name="Picture 157" descr="A picture containing shape&#10;&#10;Description automatically generated">
            <a:extLst>
              <a:ext uri="{FF2B5EF4-FFF2-40B4-BE49-F238E27FC236}">
                <a16:creationId xmlns:a16="http://schemas.microsoft.com/office/drawing/2014/main" id="{21D36BC5-7B86-4081-B3F9-4C815B81F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536" t="20815" r="7813" b="26263"/>
          <a:stretch>
            <a:fillRect/>
          </a:stretch>
        </p:blipFill>
        <p:spPr bwMode="auto">
          <a:xfrm>
            <a:off x="3866998" y="1821276"/>
            <a:ext cx="4302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7" name="Graphic 172" descr="Checkmark">
            <a:extLst>
              <a:ext uri="{FF2B5EF4-FFF2-40B4-BE49-F238E27FC236}">
                <a16:creationId xmlns:a16="http://schemas.microsoft.com/office/drawing/2014/main" id="{A4434C04-A12E-4A48-A353-6718C93270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7407" y="1041551"/>
            <a:ext cx="528776" cy="52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8" name="Picture 74" descr="A picture containing shape&#10;&#10;Description automatically generated">
            <a:extLst>
              <a:ext uri="{FF2B5EF4-FFF2-40B4-BE49-F238E27FC236}">
                <a16:creationId xmlns:a16="http://schemas.microsoft.com/office/drawing/2014/main" id="{D920E418-2D7C-4266-A3D8-8F1FE8EDEB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399" t="8087" r="16565" b="21603"/>
          <a:stretch>
            <a:fillRect/>
          </a:stretch>
        </p:blipFill>
        <p:spPr bwMode="auto">
          <a:xfrm>
            <a:off x="884725" y="2652113"/>
            <a:ext cx="4191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9" name="Picture 3" descr="A picture containing shape&#10;&#10;Description automatically generated">
            <a:extLst>
              <a:ext uri="{FF2B5EF4-FFF2-40B4-BE49-F238E27FC236}">
                <a16:creationId xmlns:a16="http://schemas.microsoft.com/office/drawing/2014/main" id="{CC7AF0A1-14C2-42E5-AAF5-6BFB7B05CC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5689" t="3662" r="16058" b="18066"/>
          <a:stretch>
            <a:fillRect/>
          </a:stretch>
        </p:blipFill>
        <p:spPr bwMode="auto">
          <a:xfrm>
            <a:off x="939251" y="3525192"/>
            <a:ext cx="4683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00" name="Picture 15" descr="A picture containing shape&#10;&#10;Description automatically generated">
            <a:extLst>
              <a:ext uri="{FF2B5EF4-FFF2-40B4-BE49-F238E27FC236}">
                <a16:creationId xmlns:a16="http://schemas.microsoft.com/office/drawing/2014/main" id="{5481ECB4-C0B6-4D14-BD0A-B6F7A40BD5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7880" t="7327" r="8279" b="31810"/>
          <a:stretch>
            <a:fillRect/>
          </a:stretch>
        </p:blipFill>
        <p:spPr bwMode="auto">
          <a:xfrm>
            <a:off x="3849590" y="3545958"/>
            <a:ext cx="4429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80">
            <a:extLst>
              <a:ext uri="{FF2B5EF4-FFF2-40B4-BE49-F238E27FC236}">
                <a16:creationId xmlns:a16="http://schemas.microsoft.com/office/drawing/2014/main" id="{E891E25E-F096-445F-BF98-3D46D21CE570}"/>
              </a:ext>
            </a:extLst>
          </p:cNvPr>
          <p:cNvSpPr txBox="1"/>
          <p:nvPr/>
        </p:nvSpPr>
        <p:spPr>
          <a:xfrm>
            <a:off x="6902573" y="2602525"/>
            <a:ext cx="2132013" cy="553998"/>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00">
                <a:latin typeface="Arial"/>
                <a:cs typeface="Arial"/>
              </a:rPr>
              <a:t>Bilateral cumulation with the EU </a:t>
            </a:r>
            <a:r>
              <a:rPr lang="en-GB" sz="1000" dirty="0">
                <a:latin typeface="Arial"/>
                <a:cs typeface="Arial"/>
              </a:rPr>
              <a:t>applies as processing goes beyond insufficient processing</a:t>
            </a:r>
            <a:endParaRPr lang="en-GB" sz="850" dirty="0">
              <a:latin typeface="Arial"/>
              <a:cs typeface="Arial"/>
            </a:endParaRPr>
          </a:p>
        </p:txBody>
      </p:sp>
      <p:cxnSp>
        <p:nvCxnSpPr>
          <p:cNvPr id="82" name="Straight Connector 81">
            <a:extLst>
              <a:ext uri="{FF2B5EF4-FFF2-40B4-BE49-F238E27FC236}">
                <a16:creationId xmlns:a16="http://schemas.microsoft.com/office/drawing/2014/main" id="{2228FB1D-1AAB-4CE5-BE88-6DFF7724BA51}"/>
              </a:ext>
            </a:extLst>
          </p:cNvPr>
          <p:cNvCxnSpPr>
            <a:cxnSpLocks/>
          </p:cNvCxnSpPr>
          <p:nvPr/>
        </p:nvCxnSpPr>
        <p:spPr>
          <a:xfrm>
            <a:off x="126711" y="1594237"/>
            <a:ext cx="8197850" cy="63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ABEAE1DA-59BA-41B9-BFEC-EBFC832216B0}"/>
              </a:ext>
            </a:extLst>
          </p:cNvPr>
          <p:cNvCxnSpPr>
            <a:cxnSpLocks/>
          </p:cNvCxnSpPr>
          <p:nvPr/>
        </p:nvCxnSpPr>
        <p:spPr>
          <a:xfrm>
            <a:off x="119402" y="4250502"/>
            <a:ext cx="8869503" cy="0"/>
          </a:xfrm>
          <a:prstGeom prst="line">
            <a:avLst/>
          </a:prstGeom>
          <a:ln w="38100"/>
        </p:spPr>
        <p:style>
          <a:lnRef idx="1">
            <a:schemeClr val="dk1"/>
          </a:lnRef>
          <a:fillRef idx="0">
            <a:schemeClr val="dk1"/>
          </a:fillRef>
          <a:effectRef idx="0">
            <a:schemeClr val="dk1"/>
          </a:effectRef>
          <a:fontRef idx="minor">
            <a:schemeClr val="tx1"/>
          </a:fontRef>
        </p:style>
      </p:cxnSp>
      <p:pic>
        <p:nvPicPr>
          <p:cNvPr id="18507" name="Picture 26" descr="A picture containing shape&#10;&#10;Description automatically generated">
            <a:extLst>
              <a:ext uri="{FF2B5EF4-FFF2-40B4-BE49-F238E27FC236}">
                <a16:creationId xmlns:a16="http://schemas.microsoft.com/office/drawing/2014/main" id="{04D4B9EE-1F24-421F-9E4A-36BD7A58C2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7091" t="16544" r="6931" b="31229"/>
          <a:stretch>
            <a:fillRect/>
          </a:stretch>
        </p:blipFill>
        <p:spPr bwMode="auto">
          <a:xfrm>
            <a:off x="857164" y="4454449"/>
            <a:ext cx="5635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66E710A8-C975-4158-9E80-2531B536D2BA}"/>
              </a:ext>
            </a:extLst>
          </p:cNvPr>
          <p:cNvSpPr txBox="1"/>
          <p:nvPr/>
        </p:nvSpPr>
        <p:spPr>
          <a:xfrm>
            <a:off x="2835447" y="4461029"/>
            <a:ext cx="1323975" cy="384721"/>
          </a:xfrm>
          <a:prstGeom prst="rect">
            <a:avLst/>
          </a:prstGeom>
          <a:noFill/>
        </p:spPr>
        <p:txBody>
          <a:bodyPr>
            <a:spAutoFit/>
          </a:bodyPr>
          <a:lstStyle/>
          <a:p>
            <a:pPr algn="ctr" defTabSz="685800" eaLnBrk="1" fontAlgn="auto" hangingPunct="1">
              <a:spcBef>
                <a:spcPts val="0"/>
              </a:spcBef>
              <a:spcAft>
                <a:spcPts val="0"/>
              </a:spcAft>
              <a:defRPr/>
            </a:pPr>
            <a:r>
              <a:rPr lang="en-GB" sz="950">
                <a:solidFill>
                  <a:prstClr val="black"/>
                </a:solidFill>
                <a:latin typeface="Arial" panose="020B0604020202020204" pitchFamily="34" charset="0"/>
              </a:rPr>
              <a:t>The beef sirloin is dry aged for 30 days</a:t>
            </a:r>
          </a:p>
        </p:txBody>
      </p:sp>
      <p:pic>
        <p:nvPicPr>
          <p:cNvPr id="18511" name="Picture 29" descr="A picture containing shape&#10;&#10;Description automatically generated">
            <a:extLst>
              <a:ext uri="{FF2B5EF4-FFF2-40B4-BE49-F238E27FC236}">
                <a16:creationId xmlns:a16="http://schemas.microsoft.com/office/drawing/2014/main" id="{E8E4A5AC-2A52-458B-B6E7-032A02631C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6721" r="7703" b="12778"/>
          <a:stretch>
            <a:fillRect/>
          </a:stretch>
        </p:blipFill>
        <p:spPr bwMode="auto">
          <a:xfrm>
            <a:off x="4187816" y="4433999"/>
            <a:ext cx="4381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14" name="TextBox 21">
            <a:extLst>
              <a:ext uri="{FF2B5EF4-FFF2-40B4-BE49-F238E27FC236}">
                <a16:creationId xmlns:a16="http://schemas.microsoft.com/office/drawing/2014/main" id="{EFE89773-F236-4A51-B6B6-76D0192A8B24}"/>
              </a:ext>
            </a:extLst>
          </p:cNvPr>
          <p:cNvSpPr txBox="1">
            <a:spLocks noChangeArrowheads="1"/>
          </p:cNvSpPr>
          <p:nvPr/>
        </p:nvSpPr>
        <p:spPr bwMode="auto">
          <a:xfrm>
            <a:off x="6906862" y="4437908"/>
            <a:ext cx="2327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900" dirty="0">
                <a:solidFill>
                  <a:srgbClr val="000000"/>
                </a:solidFill>
                <a:latin typeface="Arial"/>
                <a:cs typeface="Arial"/>
              </a:rPr>
              <a:t>Bilateral cumulation with the EU applies as dry ageing (giving the meat new flavour) goes beyond insufficient processing</a:t>
            </a:r>
            <a:endParaRPr lang="en-GB" altLang="en-US" sz="1000" dirty="0">
              <a:solidFill>
                <a:srgbClr val="000000"/>
              </a:solidFill>
              <a:latin typeface="Arial" panose="020B0604020202020204" pitchFamily="34" charset="0"/>
            </a:endParaRPr>
          </a:p>
        </p:txBody>
      </p:sp>
      <p:sp>
        <p:nvSpPr>
          <p:cNvPr id="73" name="Arrow: Right 72">
            <a:extLst>
              <a:ext uri="{FF2B5EF4-FFF2-40B4-BE49-F238E27FC236}">
                <a16:creationId xmlns:a16="http://schemas.microsoft.com/office/drawing/2014/main" id="{1103FBD2-E4A1-4F0A-8B06-D6BB772FC953}"/>
              </a:ext>
            </a:extLst>
          </p:cNvPr>
          <p:cNvSpPr/>
          <p:nvPr/>
        </p:nvSpPr>
        <p:spPr>
          <a:xfrm>
            <a:off x="1462641" y="1125160"/>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4" name="Arrow: Right 73">
            <a:extLst>
              <a:ext uri="{FF2B5EF4-FFF2-40B4-BE49-F238E27FC236}">
                <a16:creationId xmlns:a16="http://schemas.microsoft.com/office/drawing/2014/main" id="{B8B401B5-E23A-43DE-9223-69EAF774EE41}"/>
              </a:ext>
            </a:extLst>
          </p:cNvPr>
          <p:cNvSpPr/>
          <p:nvPr/>
        </p:nvSpPr>
        <p:spPr>
          <a:xfrm>
            <a:off x="5949969" y="1125160"/>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76" name="Picture 93" descr="A picture containing shape&#10;&#10;Description automatically generated">
            <a:extLst>
              <a:ext uri="{FF2B5EF4-FFF2-40B4-BE49-F238E27FC236}">
                <a16:creationId xmlns:a16="http://schemas.microsoft.com/office/drawing/2014/main" id="{7F0490E5-27E0-4144-B3FD-3E6679E75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35" t="16470" r="6087" b="30939"/>
          <a:stretch>
            <a:fillRect/>
          </a:stretch>
        </p:blipFill>
        <p:spPr bwMode="auto">
          <a:xfrm>
            <a:off x="798874" y="1806548"/>
            <a:ext cx="638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Arrow: Right 76">
            <a:extLst>
              <a:ext uri="{FF2B5EF4-FFF2-40B4-BE49-F238E27FC236}">
                <a16:creationId xmlns:a16="http://schemas.microsoft.com/office/drawing/2014/main" id="{80C37EEB-4B99-4A63-ACA8-4F0415E07948}"/>
              </a:ext>
            </a:extLst>
          </p:cNvPr>
          <p:cNvSpPr/>
          <p:nvPr/>
        </p:nvSpPr>
        <p:spPr>
          <a:xfrm>
            <a:off x="1469049" y="1833379"/>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80" name="Arrow: Right 79">
            <a:extLst>
              <a:ext uri="{FF2B5EF4-FFF2-40B4-BE49-F238E27FC236}">
                <a16:creationId xmlns:a16="http://schemas.microsoft.com/office/drawing/2014/main" id="{219A148A-3E59-4030-AF84-C91163803A45}"/>
              </a:ext>
            </a:extLst>
          </p:cNvPr>
          <p:cNvSpPr/>
          <p:nvPr/>
        </p:nvSpPr>
        <p:spPr>
          <a:xfrm>
            <a:off x="5949556" y="1833379"/>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83" name="Graphic 172" descr="Checkmark">
            <a:extLst>
              <a:ext uri="{FF2B5EF4-FFF2-40B4-BE49-F238E27FC236}">
                <a16:creationId xmlns:a16="http://schemas.microsoft.com/office/drawing/2014/main" id="{213B0808-26B8-4F53-9B39-37AC3BBE79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7407" y="2622393"/>
            <a:ext cx="528776" cy="52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Arrow: Right 83">
            <a:extLst>
              <a:ext uri="{FF2B5EF4-FFF2-40B4-BE49-F238E27FC236}">
                <a16:creationId xmlns:a16="http://schemas.microsoft.com/office/drawing/2014/main" id="{E9DCB11A-010F-4D2B-B05C-2DFF36A84BB0}"/>
              </a:ext>
            </a:extLst>
          </p:cNvPr>
          <p:cNvSpPr/>
          <p:nvPr/>
        </p:nvSpPr>
        <p:spPr>
          <a:xfrm>
            <a:off x="5958143" y="2727357"/>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85" name="Arrow: Right 84">
            <a:extLst>
              <a:ext uri="{FF2B5EF4-FFF2-40B4-BE49-F238E27FC236}">
                <a16:creationId xmlns:a16="http://schemas.microsoft.com/office/drawing/2014/main" id="{9D5F14AB-A1A1-4318-8B6F-A78791D33234}"/>
              </a:ext>
            </a:extLst>
          </p:cNvPr>
          <p:cNvSpPr/>
          <p:nvPr/>
        </p:nvSpPr>
        <p:spPr>
          <a:xfrm>
            <a:off x="1474913" y="2746172"/>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93" name="Straight Connector 92">
            <a:extLst>
              <a:ext uri="{FF2B5EF4-FFF2-40B4-BE49-F238E27FC236}">
                <a16:creationId xmlns:a16="http://schemas.microsoft.com/office/drawing/2014/main" id="{7827F10E-DF1B-4D4E-AEE2-EF02AE743621}"/>
              </a:ext>
            </a:extLst>
          </p:cNvPr>
          <p:cNvCxnSpPr>
            <a:cxnSpLocks/>
          </p:cNvCxnSpPr>
          <p:nvPr/>
        </p:nvCxnSpPr>
        <p:spPr>
          <a:xfrm>
            <a:off x="115297" y="3331523"/>
            <a:ext cx="8873980" cy="0"/>
          </a:xfrm>
          <a:prstGeom prst="line">
            <a:avLst/>
          </a:prstGeom>
          <a:ln w="38100"/>
        </p:spPr>
        <p:style>
          <a:lnRef idx="1">
            <a:schemeClr val="dk1"/>
          </a:lnRef>
          <a:fillRef idx="0">
            <a:schemeClr val="dk1"/>
          </a:fillRef>
          <a:effectRef idx="0">
            <a:schemeClr val="dk1"/>
          </a:effectRef>
          <a:fontRef idx="minor">
            <a:schemeClr val="tx1"/>
          </a:fontRef>
        </p:style>
      </p:cxnSp>
      <p:sp>
        <p:nvSpPr>
          <p:cNvPr id="94" name="Arrow: Right 93">
            <a:extLst>
              <a:ext uri="{FF2B5EF4-FFF2-40B4-BE49-F238E27FC236}">
                <a16:creationId xmlns:a16="http://schemas.microsoft.com/office/drawing/2014/main" id="{3E92AD85-A7C3-482E-A9C2-3F91F9BC5392}"/>
              </a:ext>
            </a:extLst>
          </p:cNvPr>
          <p:cNvSpPr/>
          <p:nvPr/>
        </p:nvSpPr>
        <p:spPr>
          <a:xfrm>
            <a:off x="1480343" y="3651661"/>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97" name="Arrow: Right 96">
            <a:extLst>
              <a:ext uri="{FF2B5EF4-FFF2-40B4-BE49-F238E27FC236}">
                <a16:creationId xmlns:a16="http://schemas.microsoft.com/office/drawing/2014/main" id="{7FC0215A-431C-4C92-A43A-CFBB773A4D78}"/>
              </a:ext>
            </a:extLst>
          </p:cNvPr>
          <p:cNvSpPr/>
          <p:nvPr/>
        </p:nvSpPr>
        <p:spPr>
          <a:xfrm>
            <a:off x="5939202" y="3645047"/>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99" name="Arrow: Right 98">
            <a:extLst>
              <a:ext uri="{FF2B5EF4-FFF2-40B4-BE49-F238E27FC236}">
                <a16:creationId xmlns:a16="http://schemas.microsoft.com/office/drawing/2014/main" id="{08319901-05BC-44FA-98AF-326D3A3A5899}"/>
              </a:ext>
            </a:extLst>
          </p:cNvPr>
          <p:cNvSpPr/>
          <p:nvPr/>
        </p:nvSpPr>
        <p:spPr>
          <a:xfrm>
            <a:off x="1461890" y="4482689"/>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100" name="Arrow: Right 99">
            <a:extLst>
              <a:ext uri="{FF2B5EF4-FFF2-40B4-BE49-F238E27FC236}">
                <a16:creationId xmlns:a16="http://schemas.microsoft.com/office/drawing/2014/main" id="{72EB9147-E887-41B9-AFB3-C7E698F987EE}"/>
              </a:ext>
            </a:extLst>
          </p:cNvPr>
          <p:cNvSpPr/>
          <p:nvPr/>
        </p:nvSpPr>
        <p:spPr>
          <a:xfrm>
            <a:off x="5927839" y="4498899"/>
            <a:ext cx="423863"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101" name="Graphic 172" descr="Checkmark">
            <a:extLst>
              <a:ext uri="{FF2B5EF4-FFF2-40B4-BE49-F238E27FC236}">
                <a16:creationId xmlns:a16="http://schemas.microsoft.com/office/drawing/2014/main" id="{EA50C007-1AE1-44BD-8F66-F2AE283014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5366" y="4391067"/>
            <a:ext cx="528776" cy="52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02" descr="A picture containing shape&#10;&#10;Description automatically generated">
            <a:extLst>
              <a:ext uri="{FF2B5EF4-FFF2-40B4-BE49-F238E27FC236}">
                <a16:creationId xmlns:a16="http://schemas.microsoft.com/office/drawing/2014/main" id="{C65926DE-B1E8-4094-8031-84846516C9BA}"/>
              </a:ext>
            </a:extLst>
          </p:cNvPr>
          <p:cNvPicPr>
            <a:picLocks noChangeAspect="1"/>
          </p:cNvPicPr>
          <p:nvPr/>
        </p:nvPicPr>
        <p:blipFill rotWithShape="1">
          <a:blip r:embed="rId11">
            <a:extLst>
              <a:ext uri="{28A0092B-C50C-407E-A947-70E740481C1C}">
                <a14:useLocalDpi xmlns:a14="http://schemas.microsoft.com/office/drawing/2010/main" val="0"/>
              </a:ext>
            </a:extLst>
          </a:blip>
          <a:srcRect l="12564" t="10796" r="12750" b="25379"/>
          <a:stretch/>
        </p:blipFill>
        <p:spPr>
          <a:xfrm>
            <a:off x="2302021" y="1019833"/>
            <a:ext cx="397937" cy="340071"/>
          </a:xfrm>
          <a:prstGeom prst="rect">
            <a:avLst/>
          </a:prstGeom>
        </p:spPr>
      </p:pic>
      <p:pic>
        <p:nvPicPr>
          <p:cNvPr id="106" name="Picture 105" descr="A picture containing shape&#10;&#10;Description automatically generated">
            <a:extLst>
              <a:ext uri="{FF2B5EF4-FFF2-40B4-BE49-F238E27FC236}">
                <a16:creationId xmlns:a16="http://schemas.microsoft.com/office/drawing/2014/main" id="{8976F008-F66C-479A-B6C4-3B3FA7CC8506}"/>
              </a:ext>
            </a:extLst>
          </p:cNvPr>
          <p:cNvPicPr>
            <a:picLocks noChangeAspect="1"/>
          </p:cNvPicPr>
          <p:nvPr/>
        </p:nvPicPr>
        <p:blipFill rotWithShape="1">
          <a:blip r:embed="rId11">
            <a:extLst>
              <a:ext uri="{28A0092B-C50C-407E-A947-70E740481C1C}">
                <a14:useLocalDpi xmlns:a14="http://schemas.microsoft.com/office/drawing/2010/main" val="0"/>
              </a:ext>
            </a:extLst>
          </a:blip>
          <a:srcRect l="12564" t="10796" r="12750" b="25379"/>
          <a:stretch/>
        </p:blipFill>
        <p:spPr>
          <a:xfrm>
            <a:off x="4483940" y="1021915"/>
            <a:ext cx="397937" cy="340071"/>
          </a:xfrm>
          <a:prstGeom prst="rect">
            <a:avLst/>
          </a:prstGeom>
        </p:spPr>
      </p:pic>
      <p:pic>
        <p:nvPicPr>
          <p:cNvPr id="107" name="Picture 106" descr="A picture containing shape&#10;&#10;Description automatically generated">
            <a:extLst>
              <a:ext uri="{FF2B5EF4-FFF2-40B4-BE49-F238E27FC236}">
                <a16:creationId xmlns:a16="http://schemas.microsoft.com/office/drawing/2014/main" id="{D726C5F8-A319-4AD6-A708-1320CBE9E4FB}"/>
              </a:ext>
            </a:extLst>
          </p:cNvPr>
          <p:cNvPicPr>
            <a:picLocks noChangeAspect="1"/>
          </p:cNvPicPr>
          <p:nvPr/>
        </p:nvPicPr>
        <p:blipFill rotWithShape="1">
          <a:blip r:embed="rId11">
            <a:extLst>
              <a:ext uri="{28A0092B-C50C-407E-A947-70E740481C1C}">
                <a14:useLocalDpi xmlns:a14="http://schemas.microsoft.com/office/drawing/2010/main" val="0"/>
              </a:ext>
            </a:extLst>
          </a:blip>
          <a:srcRect l="12564" t="10796" r="12750" b="25379"/>
          <a:stretch/>
        </p:blipFill>
        <p:spPr>
          <a:xfrm>
            <a:off x="3330405" y="1769531"/>
            <a:ext cx="397937" cy="340071"/>
          </a:xfrm>
          <a:prstGeom prst="rect">
            <a:avLst/>
          </a:prstGeom>
        </p:spPr>
      </p:pic>
      <p:pic>
        <p:nvPicPr>
          <p:cNvPr id="108" name="Picture 107" descr="A picture containing shape&#10;&#10;Description automatically generated">
            <a:extLst>
              <a:ext uri="{FF2B5EF4-FFF2-40B4-BE49-F238E27FC236}">
                <a16:creationId xmlns:a16="http://schemas.microsoft.com/office/drawing/2014/main" id="{80E48260-B409-4F64-AAFE-9219ADE8D087}"/>
              </a:ext>
            </a:extLst>
          </p:cNvPr>
          <p:cNvPicPr>
            <a:picLocks noChangeAspect="1"/>
          </p:cNvPicPr>
          <p:nvPr/>
        </p:nvPicPr>
        <p:blipFill rotWithShape="1">
          <a:blip r:embed="rId11">
            <a:extLst>
              <a:ext uri="{28A0092B-C50C-407E-A947-70E740481C1C}">
                <a14:useLocalDpi xmlns:a14="http://schemas.microsoft.com/office/drawing/2010/main" val="0"/>
              </a:ext>
            </a:extLst>
          </a:blip>
          <a:srcRect l="12564" t="10796" r="12750" b="25379"/>
          <a:stretch/>
        </p:blipFill>
        <p:spPr>
          <a:xfrm>
            <a:off x="3330405" y="2617119"/>
            <a:ext cx="397937" cy="340071"/>
          </a:xfrm>
          <a:prstGeom prst="rect">
            <a:avLst/>
          </a:prstGeom>
        </p:spPr>
      </p:pic>
      <p:pic>
        <p:nvPicPr>
          <p:cNvPr id="110" name="Picture 109" descr="A picture containing shape&#10;&#10;Description automatically generated">
            <a:extLst>
              <a:ext uri="{FF2B5EF4-FFF2-40B4-BE49-F238E27FC236}">
                <a16:creationId xmlns:a16="http://schemas.microsoft.com/office/drawing/2014/main" id="{FD1C9D70-4714-470F-B90A-CC10F4D8C8A5}"/>
              </a:ext>
            </a:extLst>
          </p:cNvPr>
          <p:cNvPicPr>
            <a:picLocks noChangeAspect="1"/>
          </p:cNvPicPr>
          <p:nvPr/>
        </p:nvPicPr>
        <p:blipFill rotWithShape="1">
          <a:blip r:embed="rId11">
            <a:extLst>
              <a:ext uri="{28A0092B-C50C-407E-A947-70E740481C1C}">
                <a14:useLocalDpi xmlns:a14="http://schemas.microsoft.com/office/drawing/2010/main" val="0"/>
              </a:ext>
            </a:extLst>
          </a:blip>
          <a:srcRect l="12564" t="10796" r="12750" b="25379"/>
          <a:stretch/>
        </p:blipFill>
        <p:spPr>
          <a:xfrm>
            <a:off x="3330486" y="3520259"/>
            <a:ext cx="397937" cy="340071"/>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357F6DC4-9F46-47DE-AE7C-E45F233E244D}"/>
              </a:ext>
            </a:extLst>
          </p:cNvPr>
          <p:cNvPicPr>
            <a:picLocks noChangeAspect="1"/>
          </p:cNvPicPr>
          <p:nvPr/>
        </p:nvPicPr>
        <p:blipFill rotWithShape="1">
          <a:blip r:embed="rId12">
            <a:extLst>
              <a:ext uri="{28A0092B-C50C-407E-A947-70E740481C1C}">
                <a14:useLocalDpi xmlns:a14="http://schemas.microsoft.com/office/drawing/2010/main" val="0"/>
              </a:ext>
            </a:extLst>
          </a:blip>
          <a:srcRect l="13752" t="8422" r="12757" b="22338"/>
          <a:stretch/>
        </p:blipFill>
        <p:spPr>
          <a:xfrm>
            <a:off x="3825052" y="2604487"/>
            <a:ext cx="444148" cy="418458"/>
          </a:xfrm>
          <a:prstGeom prst="rect">
            <a:avLst/>
          </a:prstGeom>
        </p:spPr>
      </p:pic>
      <p:sp>
        <p:nvSpPr>
          <p:cNvPr id="66" name="TextBox 65">
            <a:extLst>
              <a:ext uri="{FF2B5EF4-FFF2-40B4-BE49-F238E27FC236}">
                <a16:creationId xmlns:a16="http://schemas.microsoft.com/office/drawing/2014/main" id="{FEBF9BC7-0D94-4B67-82AF-46D46B14BC83}"/>
              </a:ext>
            </a:extLst>
          </p:cNvPr>
          <p:cNvSpPr txBox="1"/>
          <p:nvPr/>
        </p:nvSpPr>
        <p:spPr>
          <a:xfrm>
            <a:off x="38105" y="3437003"/>
            <a:ext cx="898525" cy="677108"/>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950">
                <a:latin typeface="Arial" panose="020B0604020202020204" pitchFamily="34" charset="0"/>
              </a:rPr>
              <a:t>Chicken meat from Thailand or Brazil </a:t>
            </a:r>
          </a:p>
        </p:txBody>
      </p:sp>
      <p:sp>
        <p:nvSpPr>
          <p:cNvPr id="67" name="TextBox 66">
            <a:extLst>
              <a:ext uri="{FF2B5EF4-FFF2-40B4-BE49-F238E27FC236}">
                <a16:creationId xmlns:a16="http://schemas.microsoft.com/office/drawing/2014/main" id="{6BED34D4-F4C3-4A7A-B445-82EB6EAE012A}"/>
              </a:ext>
            </a:extLst>
          </p:cNvPr>
          <p:cNvSpPr txBox="1"/>
          <p:nvPr/>
        </p:nvSpPr>
        <p:spPr>
          <a:xfrm>
            <a:off x="105262" y="2597496"/>
            <a:ext cx="738188" cy="530915"/>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950">
                <a:latin typeface="Arial" panose="020B0604020202020204" pitchFamily="34" charset="0"/>
              </a:rPr>
              <a:t>Pork loin from the EU </a:t>
            </a:r>
          </a:p>
        </p:txBody>
      </p:sp>
      <p:sp>
        <p:nvSpPr>
          <p:cNvPr id="68" name="TextBox 67">
            <a:extLst>
              <a:ext uri="{FF2B5EF4-FFF2-40B4-BE49-F238E27FC236}">
                <a16:creationId xmlns:a16="http://schemas.microsoft.com/office/drawing/2014/main" id="{C75B4DB5-A1CF-470E-A8A0-DA6E7761BD28}"/>
              </a:ext>
            </a:extLst>
          </p:cNvPr>
          <p:cNvSpPr txBox="1"/>
          <p:nvPr/>
        </p:nvSpPr>
        <p:spPr>
          <a:xfrm>
            <a:off x="103775" y="4372837"/>
            <a:ext cx="803973" cy="530915"/>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950">
                <a:latin typeface="Arial" panose="020B0604020202020204" pitchFamily="34" charset="0"/>
              </a:rPr>
              <a:t>Beef sirloin from the EU </a:t>
            </a:r>
          </a:p>
        </p:txBody>
      </p:sp>
      <p:sp>
        <p:nvSpPr>
          <p:cNvPr id="69" name="Cross 68">
            <a:extLst>
              <a:ext uri="{FF2B5EF4-FFF2-40B4-BE49-F238E27FC236}">
                <a16:creationId xmlns:a16="http://schemas.microsoft.com/office/drawing/2014/main" id="{EDD7864B-ACD3-4F96-A93E-E4B84FA75A99}"/>
              </a:ext>
            </a:extLst>
          </p:cNvPr>
          <p:cNvSpPr/>
          <p:nvPr/>
        </p:nvSpPr>
        <p:spPr>
          <a:xfrm rot="2749312">
            <a:off x="6383205" y="1756270"/>
            <a:ext cx="508680" cy="510612"/>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sp>
        <p:nvSpPr>
          <p:cNvPr id="70" name="Cross 69">
            <a:extLst>
              <a:ext uri="{FF2B5EF4-FFF2-40B4-BE49-F238E27FC236}">
                <a16:creationId xmlns:a16="http://schemas.microsoft.com/office/drawing/2014/main" id="{AA0A193D-C40F-4B0B-9D70-35DECAA861A6}"/>
              </a:ext>
            </a:extLst>
          </p:cNvPr>
          <p:cNvSpPr/>
          <p:nvPr/>
        </p:nvSpPr>
        <p:spPr>
          <a:xfrm rot="2749312">
            <a:off x="6381888" y="3564587"/>
            <a:ext cx="508680" cy="510612"/>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276DE9-9A49-4B98-B8BE-41C9B20AB7A3}"/>
              </a:ext>
            </a:extLst>
          </p:cNvPr>
          <p:cNvSpPr>
            <a:spLocks noGrp="1"/>
          </p:cNvSpPr>
          <p:nvPr>
            <p:ph type="subTitle" idx="1"/>
          </p:nvPr>
        </p:nvSpPr>
        <p:spPr>
          <a:xfrm>
            <a:off x="0" y="0"/>
            <a:ext cx="9144000" cy="884007"/>
          </a:xfrm>
        </p:spPr>
        <p:txBody>
          <a:bodyPr rtlCol="0">
            <a:normAutofit fontScale="55000" lnSpcReduction="20000"/>
          </a:bodyPr>
          <a:lstStyle/>
          <a:p>
            <a:pPr algn="l" eaLnBrk="1" fontAlgn="auto" hangingPunct="1">
              <a:spcAft>
                <a:spcPts val="0"/>
              </a:spcAft>
              <a:defRPr/>
            </a:pPr>
            <a:r>
              <a:rPr lang="en-GB" b="1" dirty="0">
                <a:solidFill>
                  <a:srgbClr val="00AF41"/>
                </a:solidFill>
                <a:latin typeface="Arial"/>
                <a:cs typeface="Arial"/>
              </a:rPr>
              <a:t>Example 2 –  Fish products of Chapters 3 (Fish and crustaceans, molluscs and other aquatic invertebrates) and 16 (Preparations of fish or of crustaceans, molluscs or other aquatic invertebrates)</a:t>
            </a:r>
            <a:endParaRPr lang="en-US" dirty="0">
              <a:latin typeface="Arial"/>
              <a:cs typeface="Arial"/>
            </a:endParaRPr>
          </a:p>
          <a:p>
            <a:pPr algn="l" eaLnBrk="1" fontAlgn="auto" hangingPunct="1">
              <a:spcAft>
                <a:spcPts val="0"/>
              </a:spcAft>
              <a:defRPr/>
            </a:pPr>
            <a:r>
              <a:rPr lang="en-GB" dirty="0">
                <a:solidFill>
                  <a:srgbClr val="00AF41"/>
                </a:solidFill>
                <a:latin typeface="Arial"/>
                <a:cs typeface="Arial"/>
              </a:rPr>
              <a:t>The rule for Chapter 3 is wholly obtained. This means fish must be farmed or caught within 0-12 nautical miles. For fish caught outside UK territorial seas, vessels must be UK or EU registered, UK or EU Member State flagged and have a 50% UK or EU ownership structure. </a:t>
            </a:r>
            <a:r>
              <a:rPr lang="en-GB" dirty="0">
                <a:solidFill>
                  <a:srgbClr val="00AF41"/>
                </a:solidFill>
                <a:latin typeface="Arial"/>
                <a:ea typeface="+mn-lt"/>
                <a:cs typeface="Arial"/>
              </a:rPr>
              <a:t>The rule for preparations of fish in Chapter 16 is wholly obtained, with some exceptions. For preparations of surimi and certain other processed products, fish from Chapter 3 can be imported and used in the product. Bilateral cumulation would allow the use of EU content if processing goes beyond insufficient.</a:t>
            </a:r>
            <a:endParaRPr lang="en-GB" dirty="0">
              <a:solidFill>
                <a:srgbClr val="00AF41"/>
              </a:solidFill>
              <a:latin typeface="Arial"/>
              <a:cs typeface="Arial"/>
            </a:endParaRPr>
          </a:p>
        </p:txBody>
      </p:sp>
      <p:sp>
        <p:nvSpPr>
          <p:cNvPr id="4" name="L-Shape 3">
            <a:extLst>
              <a:ext uri="{FF2B5EF4-FFF2-40B4-BE49-F238E27FC236}">
                <a16:creationId xmlns:a16="http://schemas.microsoft.com/office/drawing/2014/main" id="{44C27BC7-C262-4143-BD45-CAE9A06634BE}"/>
              </a:ext>
            </a:extLst>
          </p:cNvPr>
          <p:cNvSpPr/>
          <p:nvPr/>
        </p:nvSpPr>
        <p:spPr>
          <a:xfrm rot="10800000">
            <a:off x="6064246" y="787397"/>
            <a:ext cx="2989263" cy="4270374"/>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srgbClr val="FFFF00"/>
              </a:solidFill>
              <a:latin typeface="Arial" panose="020B0604020202020204" pitchFamily="34" charset="0"/>
              <a:cs typeface="Arial" panose="020B0604020202020204" pitchFamily="34" charset="0"/>
            </a:endParaRPr>
          </a:p>
        </p:txBody>
      </p:sp>
      <p:sp>
        <p:nvSpPr>
          <p:cNvPr id="5" name="L-Shape 4">
            <a:extLst>
              <a:ext uri="{FF2B5EF4-FFF2-40B4-BE49-F238E27FC236}">
                <a16:creationId xmlns:a16="http://schemas.microsoft.com/office/drawing/2014/main" id="{84A8BBFD-3EFE-4ADF-9E3B-BF23531E1B26}"/>
              </a:ext>
            </a:extLst>
          </p:cNvPr>
          <p:cNvSpPr/>
          <p:nvPr/>
        </p:nvSpPr>
        <p:spPr>
          <a:xfrm rot="10800000">
            <a:off x="1724025" y="787397"/>
            <a:ext cx="4351338" cy="4270373"/>
          </a:xfrm>
          <a:prstGeom prst="rect">
            <a:avLst/>
          </a:prstGeom>
          <a:solidFill>
            <a:srgbClr val="4472C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 name="L-Shape 6">
            <a:extLst>
              <a:ext uri="{FF2B5EF4-FFF2-40B4-BE49-F238E27FC236}">
                <a16:creationId xmlns:a16="http://schemas.microsoft.com/office/drawing/2014/main" id="{EBED3225-194B-4BC0-B5B3-9CFD0F191451}"/>
              </a:ext>
            </a:extLst>
          </p:cNvPr>
          <p:cNvSpPr/>
          <p:nvPr/>
        </p:nvSpPr>
        <p:spPr>
          <a:xfrm>
            <a:off x="61913" y="787400"/>
            <a:ext cx="1704975" cy="4270375"/>
          </a:xfrm>
          <a:prstGeom prst="rect">
            <a:avLst/>
          </a:prstGeom>
          <a:solidFill>
            <a:srgbClr val="F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523B379F-CDCD-43ED-9D96-D06CC70419C6}"/>
              </a:ext>
            </a:extLst>
          </p:cNvPr>
          <p:cNvCxnSpPr>
            <a:cxnSpLocks/>
          </p:cNvCxnSpPr>
          <p:nvPr/>
        </p:nvCxnSpPr>
        <p:spPr>
          <a:xfrm>
            <a:off x="1762125" y="787400"/>
            <a:ext cx="14288" cy="4262438"/>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929A7B35-8E46-4A1E-8F91-0227FEB0A991}"/>
              </a:ext>
            </a:extLst>
          </p:cNvPr>
          <p:cNvCxnSpPr>
            <a:cxnSpLocks/>
          </p:cNvCxnSpPr>
          <p:nvPr/>
        </p:nvCxnSpPr>
        <p:spPr>
          <a:xfrm>
            <a:off x="6061075" y="787400"/>
            <a:ext cx="6350" cy="4270375"/>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679DFED6-6CDB-4E0D-B813-3BE5B7A95D68}"/>
              </a:ext>
            </a:extLst>
          </p:cNvPr>
          <p:cNvSpPr txBox="1"/>
          <p:nvPr/>
        </p:nvSpPr>
        <p:spPr>
          <a:xfrm>
            <a:off x="3218423" y="746937"/>
            <a:ext cx="1349375" cy="261610"/>
          </a:xfrm>
          <a:prstGeom prst="rect">
            <a:avLst/>
          </a:prstGeom>
          <a:noFill/>
        </p:spPr>
        <p:txBody>
          <a:bodyPr>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UK Processing</a:t>
            </a:r>
          </a:p>
        </p:txBody>
      </p:sp>
      <p:sp>
        <p:nvSpPr>
          <p:cNvPr id="12" name="TextBox 11">
            <a:extLst>
              <a:ext uri="{FF2B5EF4-FFF2-40B4-BE49-F238E27FC236}">
                <a16:creationId xmlns:a16="http://schemas.microsoft.com/office/drawing/2014/main" id="{FC20B0E6-D720-4591-97DB-1C0052EB6E21}"/>
              </a:ext>
            </a:extLst>
          </p:cNvPr>
          <p:cNvSpPr txBox="1"/>
          <p:nvPr/>
        </p:nvSpPr>
        <p:spPr>
          <a:xfrm>
            <a:off x="343999" y="738606"/>
            <a:ext cx="1592263" cy="261610"/>
          </a:xfrm>
          <a:prstGeom prst="rect">
            <a:avLst/>
          </a:prstGeom>
          <a:noFill/>
        </p:spPr>
        <p:txBody>
          <a:bodyPr lIns="91440" tIns="45720" rIns="91440" bIns="45720" anchor="t">
            <a:spAutoFit/>
          </a:bodyPr>
          <a:lstStyle/>
          <a:p>
            <a:pPr defTabSz="685800">
              <a:spcBef>
                <a:spcPts val="0"/>
              </a:spcBef>
              <a:spcAft>
                <a:spcPts val="0"/>
              </a:spcAft>
              <a:defRPr/>
            </a:pPr>
            <a:r>
              <a:rPr lang="en-GB" sz="1050" b="1">
                <a:latin typeface="Arial" panose="020B0604020202020204" pitchFamily="34" charset="0"/>
              </a:rPr>
              <a:t>Ingredients </a:t>
            </a:r>
          </a:p>
        </p:txBody>
      </p:sp>
      <p:sp>
        <p:nvSpPr>
          <p:cNvPr id="13" name="TextBox 12">
            <a:extLst>
              <a:ext uri="{FF2B5EF4-FFF2-40B4-BE49-F238E27FC236}">
                <a16:creationId xmlns:a16="http://schemas.microsoft.com/office/drawing/2014/main" id="{BE9C48D3-82C4-4A02-A1BB-494F4C51DD72}"/>
              </a:ext>
            </a:extLst>
          </p:cNvPr>
          <p:cNvSpPr txBox="1"/>
          <p:nvPr/>
        </p:nvSpPr>
        <p:spPr>
          <a:xfrm>
            <a:off x="13003" y="1064014"/>
            <a:ext cx="1173163" cy="577081"/>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50">
                <a:latin typeface="Arial" panose="020B0604020202020204" pitchFamily="34" charset="0"/>
              </a:rPr>
              <a:t>Haddock </a:t>
            </a:r>
            <a:endParaRPr lang="en-GB" sz="1050">
              <a:solidFill>
                <a:prstClr val="black"/>
              </a:solidFill>
              <a:latin typeface="Arial" panose="020B0604020202020204" pitchFamily="34" charset="0"/>
            </a:endParaRPr>
          </a:p>
          <a:p>
            <a:pPr algn="ctr" defTabSz="685800" eaLnBrk="1" fontAlgn="auto" hangingPunct="1">
              <a:spcBef>
                <a:spcPts val="0"/>
              </a:spcBef>
              <a:spcAft>
                <a:spcPts val="0"/>
              </a:spcAft>
              <a:defRPr/>
            </a:pPr>
            <a:r>
              <a:rPr lang="en-GB" sz="1050">
                <a:latin typeface="Arial" panose="020B0604020202020204" pitchFamily="34" charset="0"/>
              </a:rPr>
              <a:t>from Icelandic vessel</a:t>
            </a:r>
          </a:p>
        </p:txBody>
      </p:sp>
      <p:sp>
        <p:nvSpPr>
          <p:cNvPr id="14" name="TextBox 13">
            <a:extLst>
              <a:ext uri="{FF2B5EF4-FFF2-40B4-BE49-F238E27FC236}">
                <a16:creationId xmlns:a16="http://schemas.microsoft.com/office/drawing/2014/main" id="{53B5CEE8-D257-4ADA-A470-D0F52DD99ACD}"/>
              </a:ext>
            </a:extLst>
          </p:cNvPr>
          <p:cNvSpPr txBox="1"/>
          <p:nvPr/>
        </p:nvSpPr>
        <p:spPr>
          <a:xfrm>
            <a:off x="2486575" y="1484520"/>
            <a:ext cx="2884488" cy="253916"/>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1050">
                <a:latin typeface="Arial" panose="020B0604020202020204" pitchFamily="34" charset="0"/>
              </a:rPr>
              <a:t>The haddock is processed into haddock fillets </a:t>
            </a:r>
          </a:p>
        </p:txBody>
      </p:sp>
      <p:cxnSp>
        <p:nvCxnSpPr>
          <p:cNvPr id="22" name="Straight Connector 21">
            <a:extLst>
              <a:ext uri="{FF2B5EF4-FFF2-40B4-BE49-F238E27FC236}">
                <a16:creationId xmlns:a16="http://schemas.microsoft.com/office/drawing/2014/main" id="{AFCDD67A-9FAA-4EE5-897D-F7793BE072F1}"/>
              </a:ext>
            </a:extLst>
          </p:cNvPr>
          <p:cNvCxnSpPr>
            <a:cxnSpLocks/>
          </p:cNvCxnSpPr>
          <p:nvPr/>
        </p:nvCxnSpPr>
        <p:spPr>
          <a:xfrm>
            <a:off x="62588" y="2661689"/>
            <a:ext cx="8972550" cy="11113"/>
          </a:xfrm>
          <a:prstGeom prst="line">
            <a:avLst/>
          </a:prstGeom>
          <a:ln w="3810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F4BE8358-E1F7-4AC9-AB73-C993C278B2D5}"/>
              </a:ext>
            </a:extLst>
          </p:cNvPr>
          <p:cNvSpPr txBox="1"/>
          <p:nvPr/>
        </p:nvSpPr>
        <p:spPr>
          <a:xfrm>
            <a:off x="7069275" y="4055780"/>
            <a:ext cx="1823315" cy="1061829"/>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50" dirty="0">
                <a:latin typeface="Arial"/>
                <a:cs typeface="Arial"/>
              </a:rPr>
              <a:t>Whitefish from chapter 3 can be imported from outside the UK and EU. Note: This rule only applies to certain products in the chapter</a:t>
            </a:r>
          </a:p>
        </p:txBody>
      </p:sp>
      <p:pic>
        <p:nvPicPr>
          <p:cNvPr id="20499" name="Graphic 24" descr="Checkmark">
            <a:extLst>
              <a:ext uri="{FF2B5EF4-FFF2-40B4-BE49-F238E27FC236}">
                <a16:creationId xmlns:a16="http://schemas.microsoft.com/office/drawing/2014/main" id="{7F63329A-7785-4F65-A8F7-8BFBC341B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041" y="1910169"/>
            <a:ext cx="6159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ross 26">
            <a:extLst>
              <a:ext uri="{FF2B5EF4-FFF2-40B4-BE49-F238E27FC236}">
                <a16:creationId xmlns:a16="http://schemas.microsoft.com/office/drawing/2014/main" id="{CDD7BEAF-0F60-41CC-87F7-667C3D808A51}"/>
              </a:ext>
            </a:extLst>
          </p:cNvPr>
          <p:cNvSpPr/>
          <p:nvPr/>
        </p:nvSpPr>
        <p:spPr>
          <a:xfrm rot="2749312">
            <a:off x="6425183" y="1043747"/>
            <a:ext cx="584200" cy="585787"/>
          </a:xfrm>
          <a:prstGeom prst="plus">
            <a:avLst>
              <a:gd name="adj" fmla="val 467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ln>
                <a:solidFill>
                  <a:srgbClr val="FF0000"/>
                </a:solidFill>
              </a:ln>
              <a:solidFill>
                <a:srgbClr val="FF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F1EA9BF-2770-452A-820B-E38BDE82DE23}"/>
              </a:ext>
            </a:extLst>
          </p:cNvPr>
          <p:cNvSpPr txBox="1"/>
          <p:nvPr/>
        </p:nvSpPr>
        <p:spPr>
          <a:xfrm>
            <a:off x="6519573" y="756659"/>
            <a:ext cx="2549525" cy="261610"/>
          </a:xfrm>
          <a:prstGeom prst="rect">
            <a:avLst/>
          </a:prstGeom>
          <a:noFill/>
        </p:spPr>
        <p:txBody>
          <a:bodyPr>
            <a:spAutoFit/>
          </a:bodyPr>
          <a:lstStyle/>
          <a:p>
            <a:pPr defTabSz="685800" eaLnBrk="1" fontAlgn="auto" hangingPunct="1">
              <a:spcBef>
                <a:spcPts val="0"/>
              </a:spcBef>
              <a:spcAft>
                <a:spcPts val="0"/>
              </a:spcAft>
              <a:defRPr/>
            </a:pPr>
            <a:r>
              <a:rPr lang="en-GB" sz="1050" b="1">
                <a:solidFill>
                  <a:prstClr val="black"/>
                </a:solidFill>
                <a:latin typeface="Arial" panose="020B0604020202020204" pitchFamily="34" charset="0"/>
              </a:rPr>
              <a:t>Sufficient Processing? (PSR)</a:t>
            </a:r>
          </a:p>
        </p:txBody>
      </p:sp>
      <p:sp>
        <p:nvSpPr>
          <p:cNvPr id="66" name="TextBox 65">
            <a:extLst>
              <a:ext uri="{FF2B5EF4-FFF2-40B4-BE49-F238E27FC236}">
                <a16:creationId xmlns:a16="http://schemas.microsoft.com/office/drawing/2014/main" id="{15509946-6078-457C-BB82-BDCBEC1C5D4D}"/>
              </a:ext>
            </a:extLst>
          </p:cNvPr>
          <p:cNvSpPr txBox="1"/>
          <p:nvPr/>
        </p:nvSpPr>
        <p:spPr>
          <a:xfrm>
            <a:off x="47037" y="2014238"/>
            <a:ext cx="1122363" cy="415498"/>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50">
                <a:latin typeface="Arial" panose="020B0604020202020204" pitchFamily="34" charset="0"/>
              </a:rPr>
              <a:t>Haddock from UK vessel</a:t>
            </a:r>
          </a:p>
        </p:txBody>
      </p:sp>
      <p:sp>
        <p:nvSpPr>
          <p:cNvPr id="67" name="TextBox 66">
            <a:extLst>
              <a:ext uri="{FF2B5EF4-FFF2-40B4-BE49-F238E27FC236}">
                <a16:creationId xmlns:a16="http://schemas.microsoft.com/office/drawing/2014/main" id="{4409A5AB-166C-4D58-8DEA-0CFE5887649A}"/>
              </a:ext>
            </a:extLst>
          </p:cNvPr>
          <p:cNvSpPr txBox="1"/>
          <p:nvPr/>
        </p:nvSpPr>
        <p:spPr>
          <a:xfrm>
            <a:off x="86874" y="4178890"/>
            <a:ext cx="1046017" cy="577081"/>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50">
                <a:latin typeface="Arial" panose="020B0604020202020204" pitchFamily="34" charset="0"/>
              </a:rPr>
              <a:t>Fish from Norway (Chapter 3)</a:t>
            </a:r>
          </a:p>
        </p:txBody>
      </p:sp>
      <p:sp>
        <p:nvSpPr>
          <p:cNvPr id="76" name="TextBox 75">
            <a:extLst>
              <a:ext uri="{FF2B5EF4-FFF2-40B4-BE49-F238E27FC236}">
                <a16:creationId xmlns:a16="http://schemas.microsoft.com/office/drawing/2014/main" id="{650CE68C-3C43-4B23-8390-03DA0643F0D2}"/>
              </a:ext>
            </a:extLst>
          </p:cNvPr>
          <p:cNvSpPr txBox="1"/>
          <p:nvPr/>
        </p:nvSpPr>
        <p:spPr>
          <a:xfrm>
            <a:off x="2467587" y="2367724"/>
            <a:ext cx="2987675" cy="253916"/>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1050">
                <a:latin typeface="Arial" panose="020B0604020202020204" pitchFamily="34" charset="0"/>
              </a:rPr>
              <a:t>The haddock is processed into haddock fillets </a:t>
            </a:r>
          </a:p>
        </p:txBody>
      </p:sp>
      <p:sp>
        <p:nvSpPr>
          <p:cNvPr id="77" name="TextBox 76">
            <a:extLst>
              <a:ext uri="{FF2B5EF4-FFF2-40B4-BE49-F238E27FC236}">
                <a16:creationId xmlns:a16="http://schemas.microsoft.com/office/drawing/2014/main" id="{6B470713-63A9-4501-96D0-287F76FD217E}"/>
              </a:ext>
            </a:extLst>
          </p:cNvPr>
          <p:cNvSpPr txBox="1"/>
          <p:nvPr/>
        </p:nvSpPr>
        <p:spPr>
          <a:xfrm>
            <a:off x="2352920" y="4673641"/>
            <a:ext cx="3093545" cy="253916"/>
          </a:xfrm>
          <a:prstGeom prst="rect">
            <a:avLst/>
          </a:prstGeom>
          <a:noFill/>
        </p:spPr>
        <p:txBody>
          <a:bodyPr wrap="square" lIns="91440" tIns="45720" rIns="91440" bIns="45720" anchor="t">
            <a:spAutoFit/>
          </a:bodyPr>
          <a:lstStyle/>
          <a:p>
            <a:pPr algn="ctr" defTabSz="685800" eaLnBrk="1" fontAlgn="auto" hangingPunct="1">
              <a:spcBef>
                <a:spcPts val="0"/>
              </a:spcBef>
              <a:spcAft>
                <a:spcPts val="0"/>
              </a:spcAft>
              <a:defRPr/>
            </a:pPr>
            <a:r>
              <a:rPr lang="en-GB" sz="1050">
                <a:latin typeface="Arial" panose="020B0604020202020204" pitchFamily="34" charset="0"/>
              </a:rPr>
              <a:t>The fish is processed into fish fingers (1604.19)</a:t>
            </a:r>
          </a:p>
        </p:txBody>
      </p:sp>
      <p:cxnSp>
        <p:nvCxnSpPr>
          <p:cNvPr id="96" name="Straight Connector 95">
            <a:extLst>
              <a:ext uri="{FF2B5EF4-FFF2-40B4-BE49-F238E27FC236}">
                <a16:creationId xmlns:a16="http://schemas.microsoft.com/office/drawing/2014/main" id="{89D7D20A-4FC9-4D7F-B91B-88E70EF2CF36}"/>
              </a:ext>
            </a:extLst>
          </p:cNvPr>
          <p:cNvCxnSpPr>
            <a:cxnSpLocks/>
          </p:cNvCxnSpPr>
          <p:nvPr/>
        </p:nvCxnSpPr>
        <p:spPr>
          <a:xfrm>
            <a:off x="75637" y="1768250"/>
            <a:ext cx="7519988" cy="190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4" name="Straight Connector 113">
            <a:extLst>
              <a:ext uri="{FF2B5EF4-FFF2-40B4-BE49-F238E27FC236}">
                <a16:creationId xmlns:a16="http://schemas.microsoft.com/office/drawing/2014/main" id="{11546601-0DB0-4EA0-8A3C-68D2E3E408CE}"/>
              </a:ext>
            </a:extLst>
          </p:cNvPr>
          <p:cNvCxnSpPr>
            <a:cxnSpLocks/>
          </p:cNvCxnSpPr>
          <p:nvPr/>
        </p:nvCxnSpPr>
        <p:spPr>
          <a:xfrm>
            <a:off x="63733" y="3885017"/>
            <a:ext cx="8982075" cy="22225"/>
          </a:xfrm>
          <a:prstGeom prst="line">
            <a:avLst/>
          </a:prstGeom>
          <a:ln w="38100"/>
        </p:spPr>
        <p:style>
          <a:lnRef idx="1">
            <a:schemeClr val="dk1"/>
          </a:lnRef>
          <a:fillRef idx="0">
            <a:schemeClr val="dk1"/>
          </a:fillRef>
          <a:effectRef idx="0">
            <a:schemeClr val="dk1"/>
          </a:effectRef>
          <a:fontRef idx="minor">
            <a:schemeClr val="tx1"/>
          </a:fontRef>
        </p:style>
      </p:cxnSp>
      <p:sp>
        <p:nvSpPr>
          <p:cNvPr id="170" name="TextBox 169">
            <a:extLst>
              <a:ext uri="{FF2B5EF4-FFF2-40B4-BE49-F238E27FC236}">
                <a16:creationId xmlns:a16="http://schemas.microsoft.com/office/drawing/2014/main" id="{53CA8911-E350-4775-9852-D344A61A35F7}"/>
              </a:ext>
            </a:extLst>
          </p:cNvPr>
          <p:cNvSpPr txBox="1"/>
          <p:nvPr/>
        </p:nvSpPr>
        <p:spPr>
          <a:xfrm>
            <a:off x="158758" y="2916338"/>
            <a:ext cx="879475" cy="738664"/>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50">
                <a:solidFill>
                  <a:prstClr val="black"/>
                </a:solidFill>
                <a:latin typeface="Arial" panose="020B0604020202020204" pitchFamily="34" charset="0"/>
              </a:rPr>
              <a:t>Salmon </a:t>
            </a:r>
          </a:p>
          <a:p>
            <a:pPr algn="ctr" defTabSz="685800" eaLnBrk="1" fontAlgn="auto" hangingPunct="1">
              <a:spcBef>
                <a:spcPts val="0"/>
              </a:spcBef>
              <a:spcAft>
                <a:spcPts val="0"/>
              </a:spcAft>
              <a:defRPr/>
            </a:pPr>
            <a:r>
              <a:rPr lang="en-GB" sz="1050">
                <a:latin typeface="Arial" panose="020B0604020202020204" pitchFamily="34" charset="0"/>
              </a:rPr>
              <a:t>Seedstock from Norway</a:t>
            </a:r>
          </a:p>
        </p:txBody>
      </p:sp>
      <p:pic>
        <p:nvPicPr>
          <p:cNvPr id="20556" name="Picture 171" descr="A picture containing shape&#10;&#10;Description automatically generated">
            <a:extLst>
              <a:ext uri="{FF2B5EF4-FFF2-40B4-BE49-F238E27FC236}">
                <a16:creationId xmlns:a16="http://schemas.microsoft.com/office/drawing/2014/main" id="{18081CCA-B6C5-40BC-9AE5-C985C5161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419" r="10735" b="14941"/>
          <a:stretch>
            <a:fillRect/>
          </a:stretch>
        </p:blipFill>
        <p:spPr bwMode="auto">
          <a:xfrm>
            <a:off x="998595" y="2958870"/>
            <a:ext cx="475673" cy="53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TextBox 173">
            <a:extLst>
              <a:ext uri="{FF2B5EF4-FFF2-40B4-BE49-F238E27FC236}">
                <a16:creationId xmlns:a16="http://schemas.microsoft.com/office/drawing/2014/main" id="{6572AD68-BD89-4CED-BFD3-2D25B446FC6A}"/>
              </a:ext>
            </a:extLst>
          </p:cNvPr>
          <p:cNvSpPr txBox="1"/>
          <p:nvPr/>
        </p:nvSpPr>
        <p:spPr>
          <a:xfrm>
            <a:off x="2126400" y="3451419"/>
            <a:ext cx="1641475" cy="253916"/>
          </a:xfrm>
          <a:prstGeom prst="rect">
            <a:avLst/>
          </a:prstGeom>
          <a:noFill/>
        </p:spPr>
        <p:txBody>
          <a:bodyPr lIns="91440" tIns="45720" rIns="91440" bIns="45720" anchor="t">
            <a:spAutoFit/>
          </a:bodyPr>
          <a:lstStyle/>
          <a:p>
            <a:pPr defTabSz="685800" eaLnBrk="1" fontAlgn="auto" hangingPunct="1">
              <a:spcBef>
                <a:spcPts val="0"/>
              </a:spcBef>
              <a:spcAft>
                <a:spcPts val="0"/>
              </a:spcAft>
              <a:defRPr/>
            </a:pPr>
            <a:r>
              <a:rPr lang="en-GB" sz="1050">
                <a:latin typeface="Arial" panose="020B0604020202020204" pitchFamily="34" charset="0"/>
              </a:rPr>
              <a:t>Salmon is raised </a:t>
            </a:r>
          </a:p>
        </p:txBody>
      </p:sp>
      <p:pic>
        <p:nvPicPr>
          <p:cNvPr id="20559" name="Picture 176" descr="A picture containing shape&#10;&#10;Description automatically generated">
            <a:extLst>
              <a:ext uri="{FF2B5EF4-FFF2-40B4-BE49-F238E27FC236}">
                <a16:creationId xmlns:a16="http://schemas.microsoft.com/office/drawing/2014/main" id="{0FA2C758-E870-4DA3-8CFC-8A57AB47CC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295" r="6802" b="13995"/>
          <a:stretch>
            <a:fillRect/>
          </a:stretch>
        </p:blipFill>
        <p:spPr bwMode="auto">
          <a:xfrm>
            <a:off x="2489203" y="2969559"/>
            <a:ext cx="429201" cy="42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 name="TextBox 179">
            <a:extLst>
              <a:ext uri="{FF2B5EF4-FFF2-40B4-BE49-F238E27FC236}">
                <a16:creationId xmlns:a16="http://schemas.microsoft.com/office/drawing/2014/main" id="{BA706DA2-4B9D-4C4C-9691-F0CEC11715D2}"/>
              </a:ext>
            </a:extLst>
          </p:cNvPr>
          <p:cNvSpPr txBox="1"/>
          <p:nvPr/>
        </p:nvSpPr>
        <p:spPr>
          <a:xfrm>
            <a:off x="4108720" y="3279563"/>
            <a:ext cx="1747837" cy="577081"/>
          </a:xfrm>
          <a:prstGeom prst="rect">
            <a:avLst/>
          </a:prstGeom>
          <a:noFill/>
        </p:spPr>
        <p:txBody>
          <a:bodyPr lIns="91440" tIns="45720" rIns="91440" bIns="45720" anchor="t">
            <a:spAutoFit/>
          </a:bodyPr>
          <a:lstStyle/>
          <a:p>
            <a:pPr algn="ctr" defTabSz="685800" eaLnBrk="1" fontAlgn="auto" hangingPunct="1">
              <a:spcBef>
                <a:spcPts val="0"/>
              </a:spcBef>
              <a:spcAft>
                <a:spcPts val="0"/>
              </a:spcAft>
              <a:defRPr/>
            </a:pPr>
            <a:r>
              <a:rPr lang="en-GB" sz="1050">
                <a:latin typeface="Arial" panose="020B0604020202020204" pitchFamily="34" charset="0"/>
              </a:rPr>
              <a:t>The salmon is processed into fresh and processed products</a:t>
            </a:r>
            <a:endParaRPr lang="en-GB" sz="1050">
              <a:solidFill>
                <a:prstClr val="black"/>
              </a:solidFill>
              <a:latin typeface="Arial" panose="020B0604020202020204" pitchFamily="34" charset="0"/>
            </a:endParaRPr>
          </a:p>
        </p:txBody>
      </p:sp>
      <p:pic>
        <p:nvPicPr>
          <p:cNvPr id="20563" name="Picture 180" descr="A picture containing shape&#10;&#10;Description automatically generated">
            <a:extLst>
              <a:ext uri="{FF2B5EF4-FFF2-40B4-BE49-F238E27FC236}">
                <a16:creationId xmlns:a16="http://schemas.microsoft.com/office/drawing/2014/main" id="{5BC7A686-EC92-4EE6-9B36-498C994B63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991" t="8116" r="15285" b="22322"/>
          <a:stretch>
            <a:fillRect/>
          </a:stretch>
        </p:blipFill>
        <p:spPr bwMode="auto">
          <a:xfrm>
            <a:off x="4618270" y="2902367"/>
            <a:ext cx="281441" cy="28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4" name="Picture 181" descr="A picture containing shape&#10;&#10;Description automatically generated">
            <a:extLst>
              <a:ext uri="{FF2B5EF4-FFF2-40B4-BE49-F238E27FC236}">
                <a16:creationId xmlns:a16="http://schemas.microsoft.com/office/drawing/2014/main" id="{404A36BF-04D3-4506-9681-19B4E4C13E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478" t="11983" r="5991" b="26788"/>
          <a:stretch>
            <a:fillRect/>
          </a:stretch>
        </p:blipFill>
        <p:spPr bwMode="auto">
          <a:xfrm>
            <a:off x="4969859" y="2916338"/>
            <a:ext cx="379804" cy="26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5" name="Picture 182" descr="A picture containing shape&#10;&#10;Description automatically generated">
            <a:extLst>
              <a:ext uri="{FF2B5EF4-FFF2-40B4-BE49-F238E27FC236}">
                <a16:creationId xmlns:a16="http://schemas.microsoft.com/office/drawing/2014/main" id="{BED16D0F-2935-4E01-8357-86024B80EB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0197" t="9352" r="10095" b="23363"/>
          <a:stretch>
            <a:fillRect/>
          </a:stretch>
        </p:blipFill>
        <p:spPr bwMode="auto">
          <a:xfrm>
            <a:off x="5404528" y="2904583"/>
            <a:ext cx="328876" cy="28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TextBox 185">
            <a:extLst>
              <a:ext uri="{FF2B5EF4-FFF2-40B4-BE49-F238E27FC236}">
                <a16:creationId xmlns:a16="http://schemas.microsoft.com/office/drawing/2014/main" id="{E41930D2-7C21-4E20-AEB4-7682D6D77F73}"/>
              </a:ext>
            </a:extLst>
          </p:cNvPr>
          <p:cNvSpPr txBox="1"/>
          <p:nvPr/>
        </p:nvSpPr>
        <p:spPr>
          <a:xfrm>
            <a:off x="7070553" y="2803688"/>
            <a:ext cx="1998085" cy="738664"/>
          </a:xfrm>
          <a:prstGeom prst="rect">
            <a:avLst/>
          </a:prstGeom>
          <a:noFill/>
        </p:spPr>
        <p:txBody>
          <a:bodyPr wrap="square" lIns="91440" tIns="45720" rIns="91440" bIns="45720" anchor="t">
            <a:spAutoFit/>
          </a:bodyPr>
          <a:lstStyle/>
          <a:p>
            <a:pPr algn="ctr" defTabSz="685800">
              <a:spcBef>
                <a:spcPts val="0"/>
              </a:spcBef>
              <a:spcAft>
                <a:spcPts val="0"/>
              </a:spcAft>
              <a:defRPr/>
            </a:pPr>
            <a:endParaRPr lang="en-GB" sz="1050" dirty="0">
              <a:latin typeface="Arial"/>
            </a:endParaRPr>
          </a:p>
          <a:p>
            <a:pPr algn="ctr" defTabSz="685800">
              <a:spcBef>
                <a:spcPts val="0"/>
              </a:spcBef>
              <a:spcAft>
                <a:spcPts val="0"/>
              </a:spcAft>
              <a:defRPr/>
            </a:pPr>
            <a:r>
              <a:rPr lang="en-GB" sz="1050" dirty="0">
                <a:latin typeface="Arial"/>
                <a:cs typeface="Arial"/>
              </a:rPr>
              <a:t>Fish farmed from imported seedstock can be considered wholly obtained</a:t>
            </a:r>
            <a:endParaRPr lang="en-GB" dirty="0"/>
          </a:p>
        </p:txBody>
      </p:sp>
      <p:pic>
        <p:nvPicPr>
          <p:cNvPr id="6" name="Picture 5" descr="A picture containing shape&#10;&#10;Description automatically generated">
            <a:extLst>
              <a:ext uri="{FF2B5EF4-FFF2-40B4-BE49-F238E27FC236}">
                <a16:creationId xmlns:a16="http://schemas.microsoft.com/office/drawing/2014/main" id="{E7EB3F53-517D-495B-9820-39AF395F58B8}"/>
              </a:ext>
            </a:extLst>
          </p:cNvPr>
          <p:cNvPicPr>
            <a:picLocks noChangeAspect="1"/>
          </p:cNvPicPr>
          <p:nvPr/>
        </p:nvPicPr>
        <p:blipFill rotWithShape="1">
          <a:blip r:embed="rId9">
            <a:extLst>
              <a:ext uri="{28A0092B-C50C-407E-A947-70E740481C1C}">
                <a14:useLocalDpi xmlns:a14="http://schemas.microsoft.com/office/drawing/2010/main" val="0"/>
              </a:ext>
            </a:extLst>
          </a:blip>
          <a:srcRect l="6328" t="2702" r="5891" b="16728"/>
          <a:stretch/>
        </p:blipFill>
        <p:spPr>
          <a:xfrm>
            <a:off x="1038381" y="1135707"/>
            <a:ext cx="469188" cy="430646"/>
          </a:xfrm>
          <a:prstGeom prst="rect">
            <a:avLst/>
          </a:prstGeom>
        </p:spPr>
      </p:pic>
      <p:pic>
        <p:nvPicPr>
          <p:cNvPr id="64" name="Picture 63" descr="A picture containing shape&#10;&#10;Description automatically generated">
            <a:extLst>
              <a:ext uri="{FF2B5EF4-FFF2-40B4-BE49-F238E27FC236}">
                <a16:creationId xmlns:a16="http://schemas.microsoft.com/office/drawing/2014/main" id="{8BB69334-82B4-4EC6-97DD-C876C46C98F3}"/>
              </a:ext>
            </a:extLst>
          </p:cNvPr>
          <p:cNvPicPr>
            <a:picLocks noChangeAspect="1"/>
          </p:cNvPicPr>
          <p:nvPr/>
        </p:nvPicPr>
        <p:blipFill rotWithShape="1">
          <a:blip r:embed="rId9">
            <a:extLst>
              <a:ext uri="{28A0092B-C50C-407E-A947-70E740481C1C}">
                <a14:useLocalDpi xmlns:a14="http://schemas.microsoft.com/office/drawing/2010/main" val="0"/>
              </a:ext>
            </a:extLst>
          </a:blip>
          <a:srcRect l="6328" t="2702" r="5891" b="16728"/>
          <a:stretch/>
        </p:blipFill>
        <p:spPr>
          <a:xfrm>
            <a:off x="1086298" y="2030444"/>
            <a:ext cx="469188" cy="430646"/>
          </a:xfrm>
          <a:prstGeom prst="rect">
            <a:avLst/>
          </a:prstGeom>
        </p:spPr>
      </p:pic>
      <p:pic>
        <p:nvPicPr>
          <p:cNvPr id="65" name="Picture 64" descr="A picture containing shape&#10;&#10;Description automatically generated">
            <a:extLst>
              <a:ext uri="{FF2B5EF4-FFF2-40B4-BE49-F238E27FC236}">
                <a16:creationId xmlns:a16="http://schemas.microsoft.com/office/drawing/2014/main" id="{9534E9D3-BC6C-47D2-8873-A253285E5133}"/>
              </a:ext>
            </a:extLst>
          </p:cNvPr>
          <p:cNvPicPr>
            <a:picLocks noChangeAspect="1"/>
          </p:cNvPicPr>
          <p:nvPr/>
        </p:nvPicPr>
        <p:blipFill rotWithShape="1">
          <a:blip r:embed="rId9">
            <a:extLst>
              <a:ext uri="{28A0092B-C50C-407E-A947-70E740481C1C}">
                <a14:useLocalDpi xmlns:a14="http://schemas.microsoft.com/office/drawing/2010/main" val="0"/>
              </a:ext>
            </a:extLst>
          </a:blip>
          <a:srcRect l="6328" t="2702" r="5891" b="16728"/>
          <a:stretch/>
        </p:blipFill>
        <p:spPr>
          <a:xfrm>
            <a:off x="1016000" y="4267138"/>
            <a:ext cx="469188" cy="430646"/>
          </a:xfrm>
          <a:prstGeom prst="rect">
            <a:avLst/>
          </a:prstGeom>
        </p:spPr>
      </p:pic>
      <p:sp>
        <p:nvSpPr>
          <p:cNvPr id="69" name="Arrow: Right 68">
            <a:extLst>
              <a:ext uri="{FF2B5EF4-FFF2-40B4-BE49-F238E27FC236}">
                <a16:creationId xmlns:a16="http://schemas.microsoft.com/office/drawing/2014/main" id="{7C73DA06-556C-4ADA-9B8E-7009C48E9426}"/>
              </a:ext>
            </a:extLst>
          </p:cNvPr>
          <p:cNvSpPr/>
          <p:nvPr/>
        </p:nvSpPr>
        <p:spPr>
          <a:xfrm>
            <a:off x="1572755" y="1152607"/>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0" name="Arrow: Right 69">
            <a:extLst>
              <a:ext uri="{FF2B5EF4-FFF2-40B4-BE49-F238E27FC236}">
                <a16:creationId xmlns:a16="http://schemas.microsoft.com/office/drawing/2014/main" id="{991D9984-701C-47C7-8750-615B0EEA25FA}"/>
              </a:ext>
            </a:extLst>
          </p:cNvPr>
          <p:cNvSpPr/>
          <p:nvPr/>
        </p:nvSpPr>
        <p:spPr>
          <a:xfrm>
            <a:off x="5871673" y="1146510"/>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1" name="Arrow: Right 70">
            <a:extLst>
              <a:ext uri="{FF2B5EF4-FFF2-40B4-BE49-F238E27FC236}">
                <a16:creationId xmlns:a16="http://schemas.microsoft.com/office/drawing/2014/main" id="{24A93598-2E40-4816-BEDA-C4A7B0422B1F}"/>
              </a:ext>
            </a:extLst>
          </p:cNvPr>
          <p:cNvSpPr/>
          <p:nvPr/>
        </p:nvSpPr>
        <p:spPr>
          <a:xfrm>
            <a:off x="1572755" y="2026416"/>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4" name="Arrow: Right 73">
            <a:extLst>
              <a:ext uri="{FF2B5EF4-FFF2-40B4-BE49-F238E27FC236}">
                <a16:creationId xmlns:a16="http://schemas.microsoft.com/office/drawing/2014/main" id="{0B6AB0E3-7117-45A8-AC80-7670AAC9ABDE}"/>
              </a:ext>
            </a:extLst>
          </p:cNvPr>
          <p:cNvSpPr/>
          <p:nvPr/>
        </p:nvSpPr>
        <p:spPr>
          <a:xfrm>
            <a:off x="5875244" y="2034358"/>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75" name="Arrow: Right 74">
            <a:extLst>
              <a:ext uri="{FF2B5EF4-FFF2-40B4-BE49-F238E27FC236}">
                <a16:creationId xmlns:a16="http://schemas.microsoft.com/office/drawing/2014/main" id="{BB47473F-9E93-455C-B5AB-857FAC0D613B}"/>
              </a:ext>
            </a:extLst>
          </p:cNvPr>
          <p:cNvSpPr/>
          <p:nvPr/>
        </p:nvSpPr>
        <p:spPr>
          <a:xfrm>
            <a:off x="1597388" y="3037709"/>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80" name="Arrow: Right 79">
            <a:extLst>
              <a:ext uri="{FF2B5EF4-FFF2-40B4-BE49-F238E27FC236}">
                <a16:creationId xmlns:a16="http://schemas.microsoft.com/office/drawing/2014/main" id="{5B80C886-1DA2-4F37-8218-B255A47BA27D}"/>
              </a:ext>
            </a:extLst>
          </p:cNvPr>
          <p:cNvSpPr/>
          <p:nvPr/>
        </p:nvSpPr>
        <p:spPr>
          <a:xfrm>
            <a:off x="5878179" y="3041678"/>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81" name="Graphic 24" descr="Checkmark">
            <a:extLst>
              <a:ext uri="{FF2B5EF4-FFF2-40B4-BE49-F238E27FC236}">
                <a16:creationId xmlns:a16="http://schemas.microsoft.com/office/drawing/2014/main" id="{82E22A77-0D4D-4AB6-9CC2-FD30FEE91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841" y="2930326"/>
            <a:ext cx="6159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Arrow: Right 81">
            <a:extLst>
              <a:ext uri="{FF2B5EF4-FFF2-40B4-BE49-F238E27FC236}">
                <a16:creationId xmlns:a16="http://schemas.microsoft.com/office/drawing/2014/main" id="{E2879C42-0FBB-4584-A352-E2D32D94E71E}"/>
              </a:ext>
            </a:extLst>
          </p:cNvPr>
          <p:cNvSpPr/>
          <p:nvPr/>
        </p:nvSpPr>
        <p:spPr>
          <a:xfrm>
            <a:off x="3514313" y="3042265"/>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sp>
        <p:nvSpPr>
          <p:cNvPr id="83" name="Arrow: Right 82">
            <a:extLst>
              <a:ext uri="{FF2B5EF4-FFF2-40B4-BE49-F238E27FC236}">
                <a16:creationId xmlns:a16="http://schemas.microsoft.com/office/drawing/2014/main" id="{245527DB-5689-401A-82D7-FF632719D358}"/>
              </a:ext>
            </a:extLst>
          </p:cNvPr>
          <p:cNvSpPr/>
          <p:nvPr/>
        </p:nvSpPr>
        <p:spPr>
          <a:xfrm>
            <a:off x="1578239" y="4271085"/>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85" name="Picture 84" descr="A picture containing shape&#10;&#10;Description automatically generated">
            <a:extLst>
              <a:ext uri="{FF2B5EF4-FFF2-40B4-BE49-F238E27FC236}">
                <a16:creationId xmlns:a16="http://schemas.microsoft.com/office/drawing/2014/main" id="{ABE6AF3B-4A72-402D-A56B-335AF473234F}"/>
              </a:ext>
            </a:extLst>
          </p:cNvPr>
          <p:cNvPicPr>
            <a:picLocks noChangeAspect="1"/>
          </p:cNvPicPr>
          <p:nvPr/>
        </p:nvPicPr>
        <p:blipFill rotWithShape="1">
          <a:blip r:embed="rId10">
            <a:extLst>
              <a:ext uri="{28A0092B-C50C-407E-A947-70E740481C1C}">
                <a14:useLocalDpi xmlns:a14="http://schemas.microsoft.com/office/drawing/2010/main" val="0"/>
              </a:ext>
            </a:extLst>
          </a:blip>
          <a:srcRect l="7640" r="8317" b="14846"/>
          <a:stretch/>
        </p:blipFill>
        <p:spPr>
          <a:xfrm>
            <a:off x="3911969" y="4228455"/>
            <a:ext cx="363314" cy="386915"/>
          </a:xfrm>
          <a:prstGeom prst="rect">
            <a:avLst/>
          </a:prstGeom>
        </p:spPr>
      </p:pic>
      <p:pic>
        <p:nvPicPr>
          <p:cNvPr id="92" name="Graphic 24" descr="Checkmark">
            <a:extLst>
              <a:ext uri="{FF2B5EF4-FFF2-40B4-BE49-F238E27FC236}">
                <a16:creationId xmlns:a16="http://schemas.microsoft.com/office/drawing/2014/main" id="{F50E0783-1E1F-4719-B635-577AFA495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820" y="4168289"/>
            <a:ext cx="6159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92" descr="A picture containing shape&#10;&#10;Description automatically generated">
            <a:extLst>
              <a:ext uri="{FF2B5EF4-FFF2-40B4-BE49-F238E27FC236}">
                <a16:creationId xmlns:a16="http://schemas.microsoft.com/office/drawing/2014/main" id="{ACA09552-2408-40EB-B088-DB4739AE389F}"/>
              </a:ext>
            </a:extLst>
          </p:cNvPr>
          <p:cNvPicPr>
            <a:picLocks noChangeAspect="1"/>
          </p:cNvPicPr>
          <p:nvPr/>
        </p:nvPicPr>
        <p:blipFill rotWithShape="1">
          <a:blip r:embed="rId11">
            <a:extLst>
              <a:ext uri="{28A0092B-C50C-407E-A947-70E740481C1C}">
                <a14:useLocalDpi xmlns:a14="http://schemas.microsoft.com/office/drawing/2010/main" val="0"/>
              </a:ext>
            </a:extLst>
          </a:blip>
          <a:srcRect l="12564" t="10796" r="12750" b="25379"/>
          <a:stretch/>
        </p:blipFill>
        <p:spPr>
          <a:xfrm>
            <a:off x="3270348" y="1069021"/>
            <a:ext cx="492774" cy="421117"/>
          </a:xfrm>
          <a:prstGeom prst="rect">
            <a:avLst/>
          </a:prstGeom>
        </p:spPr>
      </p:pic>
      <p:pic>
        <p:nvPicPr>
          <p:cNvPr id="95" name="Picture 94" descr="A picture containing shape&#10;&#10;Description automatically generated">
            <a:extLst>
              <a:ext uri="{FF2B5EF4-FFF2-40B4-BE49-F238E27FC236}">
                <a16:creationId xmlns:a16="http://schemas.microsoft.com/office/drawing/2014/main" id="{C968647A-E8F3-4C06-9D0C-EC6998C73720}"/>
              </a:ext>
            </a:extLst>
          </p:cNvPr>
          <p:cNvPicPr>
            <a:picLocks noChangeAspect="1"/>
          </p:cNvPicPr>
          <p:nvPr/>
        </p:nvPicPr>
        <p:blipFill rotWithShape="1">
          <a:blip r:embed="rId11">
            <a:extLst>
              <a:ext uri="{28A0092B-C50C-407E-A947-70E740481C1C}">
                <a14:useLocalDpi xmlns:a14="http://schemas.microsoft.com/office/drawing/2010/main" val="0"/>
              </a:ext>
            </a:extLst>
          </a:blip>
          <a:srcRect l="12564" t="10796" r="12750" b="25379"/>
          <a:stretch/>
        </p:blipFill>
        <p:spPr>
          <a:xfrm>
            <a:off x="4174060" y="2891734"/>
            <a:ext cx="397937" cy="340071"/>
          </a:xfrm>
          <a:prstGeom prst="rect">
            <a:avLst/>
          </a:prstGeom>
        </p:spPr>
      </p:pic>
      <p:sp>
        <p:nvSpPr>
          <p:cNvPr id="2" name="TextBox 1">
            <a:extLst>
              <a:ext uri="{FF2B5EF4-FFF2-40B4-BE49-F238E27FC236}">
                <a16:creationId xmlns:a16="http://schemas.microsoft.com/office/drawing/2014/main" id="{7F98679C-27BE-4750-BFE8-756ECCD94303}"/>
              </a:ext>
            </a:extLst>
          </p:cNvPr>
          <p:cNvSpPr txBox="1"/>
          <p:nvPr/>
        </p:nvSpPr>
        <p:spPr>
          <a:xfrm>
            <a:off x="7591216" y="1140749"/>
            <a:ext cx="1476119" cy="577081"/>
          </a:xfrm>
          <a:prstGeom prst="rect">
            <a:avLst/>
          </a:prstGeom>
          <a:noFill/>
        </p:spPr>
        <p:txBody>
          <a:bodyPr wrap="square" lIns="91440" tIns="45720" rIns="91440" bIns="45720" rtlCol="0" anchor="t">
            <a:spAutoFit/>
          </a:bodyPr>
          <a:lstStyle/>
          <a:p>
            <a:pPr algn="ctr"/>
            <a:r>
              <a:rPr lang="en-GB" sz="1050" dirty="0">
                <a:latin typeface="Arial"/>
                <a:cs typeface="Arial"/>
              </a:rPr>
              <a:t>Fish caught by a non-UK or EU vessel cannot be used</a:t>
            </a:r>
          </a:p>
        </p:txBody>
      </p:sp>
      <p:sp>
        <p:nvSpPr>
          <p:cNvPr id="10" name="TextBox 9">
            <a:extLst>
              <a:ext uri="{FF2B5EF4-FFF2-40B4-BE49-F238E27FC236}">
                <a16:creationId xmlns:a16="http://schemas.microsoft.com/office/drawing/2014/main" id="{EC529EA5-421E-4DB4-83E3-9DE918279A43}"/>
              </a:ext>
            </a:extLst>
          </p:cNvPr>
          <p:cNvSpPr txBox="1"/>
          <p:nvPr/>
        </p:nvSpPr>
        <p:spPr>
          <a:xfrm>
            <a:off x="7652437" y="1882976"/>
            <a:ext cx="1382701" cy="738664"/>
          </a:xfrm>
          <a:prstGeom prst="rect">
            <a:avLst/>
          </a:prstGeom>
          <a:noFill/>
        </p:spPr>
        <p:txBody>
          <a:bodyPr wrap="square" lIns="91440" tIns="45720" rIns="91440" bIns="45720" rtlCol="0" anchor="t">
            <a:spAutoFit/>
          </a:bodyPr>
          <a:lstStyle/>
          <a:p>
            <a:pPr algn="ctr"/>
            <a:r>
              <a:rPr lang="en-GB" sz="1050" dirty="0">
                <a:latin typeface="Arial"/>
                <a:cs typeface="Arial"/>
              </a:rPr>
              <a:t>The rule has been met as the fish was caught by a UK vessel</a:t>
            </a:r>
          </a:p>
        </p:txBody>
      </p:sp>
      <p:pic>
        <p:nvPicPr>
          <p:cNvPr id="57" name="Picture 56" descr="A picture containing shape&#10;&#10;Description automatically generated">
            <a:extLst>
              <a:ext uri="{FF2B5EF4-FFF2-40B4-BE49-F238E27FC236}">
                <a16:creationId xmlns:a16="http://schemas.microsoft.com/office/drawing/2014/main" id="{156FAC9F-B785-42BC-9692-C27DCD86BA71}"/>
              </a:ext>
            </a:extLst>
          </p:cNvPr>
          <p:cNvPicPr>
            <a:picLocks noChangeAspect="1"/>
          </p:cNvPicPr>
          <p:nvPr/>
        </p:nvPicPr>
        <p:blipFill rotWithShape="1">
          <a:blip r:embed="rId10">
            <a:extLst>
              <a:ext uri="{28A0092B-C50C-407E-A947-70E740481C1C}">
                <a14:useLocalDpi xmlns:a14="http://schemas.microsoft.com/office/drawing/2010/main" val="0"/>
              </a:ext>
            </a:extLst>
          </a:blip>
          <a:srcRect l="7640" r="8317" b="14846"/>
          <a:stretch/>
        </p:blipFill>
        <p:spPr>
          <a:xfrm>
            <a:off x="3906541" y="1956613"/>
            <a:ext cx="363314" cy="386915"/>
          </a:xfrm>
          <a:prstGeom prst="rect">
            <a:avLst/>
          </a:prstGeom>
        </p:spPr>
      </p:pic>
      <p:pic>
        <p:nvPicPr>
          <p:cNvPr id="58" name="Picture 57" descr="A picture containing shape&#10;&#10;Description automatically generated">
            <a:extLst>
              <a:ext uri="{FF2B5EF4-FFF2-40B4-BE49-F238E27FC236}">
                <a16:creationId xmlns:a16="http://schemas.microsoft.com/office/drawing/2014/main" id="{AA736B68-830A-4FD7-B5BB-91789EDC7835}"/>
              </a:ext>
            </a:extLst>
          </p:cNvPr>
          <p:cNvPicPr>
            <a:picLocks noChangeAspect="1"/>
          </p:cNvPicPr>
          <p:nvPr/>
        </p:nvPicPr>
        <p:blipFill rotWithShape="1">
          <a:blip r:embed="rId10">
            <a:extLst>
              <a:ext uri="{28A0092B-C50C-407E-A947-70E740481C1C}">
                <a14:useLocalDpi xmlns:a14="http://schemas.microsoft.com/office/drawing/2010/main" val="0"/>
              </a:ext>
            </a:extLst>
          </a:blip>
          <a:srcRect l="7640" r="8317" b="14846"/>
          <a:stretch/>
        </p:blipFill>
        <p:spPr>
          <a:xfrm>
            <a:off x="3903620" y="1064560"/>
            <a:ext cx="363314" cy="386915"/>
          </a:xfrm>
          <a:prstGeom prst="rect">
            <a:avLst/>
          </a:prstGeom>
        </p:spPr>
      </p:pic>
      <p:sp>
        <p:nvSpPr>
          <p:cNvPr id="59" name="Arrow: Right 58">
            <a:extLst>
              <a:ext uri="{FF2B5EF4-FFF2-40B4-BE49-F238E27FC236}">
                <a16:creationId xmlns:a16="http://schemas.microsoft.com/office/drawing/2014/main" id="{0A86871A-4EC7-40FB-8EAF-FF4AD531705A}"/>
              </a:ext>
            </a:extLst>
          </p:cNvPr>
          <p:cNvSpPr/>
          <p:nvPr/>
        </p:nvSpPr>
        <p:spPr>
          <a:xfrm>
            <a:off x="5881401" y="4280192"/>
            <a:ext cx="4540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Arial" panose="020B0604020202020204" pitchFamily="34" charset="0"/>
              <a:cs typeface="Arial" panose="020B0604020202020204" pitchFamily="34" charset="0"/>
            </a:endParaRPr>
          </a:p>
        </p:txBody>
      </p:sp>
      <p:pic>
        <p:nvPicPr>
          <p:cNvPr id="60" name="Picture 59" descr="A picture containing shape&#10;&#10;Description automatically generated">
            <a:extLst>
              <a:ext uri="{FF2B5EF4-FFF2-40B4-BE49-F238E27FC236}">
                <a16:creationId xmlns:a16="http://schemas.microsoft.com/office/drawing/2014/main" id="{9E68EBB1-28E5-4032-A1BC-1F6A6EEFDC05}"/>
              </a:ext>
            </a:extLst>
          </p:cNvPr>
          <p:cNvPicPr>
            <a:picLocks noChangeAspect="1"/>
          </p:cNvPicPr>
          <p:nvPr/>
        </p:nvPicPr>
        <p:blipFill rotWithShape="1">
          <a:blip r:embed="rId11">
            <a:extLst>
              <a:ext uri="{28A0092B-C50C-407E-A947-70E740481C1C}">
                <a14:useLocalDpi xmlns:a14="http://schemas.microsoft.com/office/drawing/2010/main" val="0"/>
              </a:ext>
            </a:extLst>
          </a:blip>
          <a:srcRect l="12564" t="10796" r="12750" b="25379"/>
          <a:stretch/>
        </p:blipFill>
        <p:spPr>
          <a:xfrm>
            <a:off x="3267926" y="1928376"/>
            <a:ext cx="492774" cy="421117"/>
          </a:xfrm>
          <a:prstGeom prst="rect">
            <a:avLst/>
          </a:prstGeom>
        </p:spPr>
      </p:pic>
      <p:pic>
        <p:nvPicPr>
          <p:cNvPr id="61" name="Picture 60" descr="A picture containing shape&#10;&#10;Description automatically generated">
            <a:extLst>
              <a:ext uri="{FF2B5EF4-FFF2-40B4-BE49-F238E27FC236}">
                <a16:creationId xmlns:a16="http://schemas.microsoft.com/office/drawing/2014/main" id="{A14282B9-3CCC-4803-95F7-C2BE7B07E439}"/>
              </a:ext>
            </a:extLst>
          </p:cNvPr>
          <p:cNvPicPr>
            <a:picLocks noChangeAspect="1"/>
          </p:cNvPicPr>
          <p:nvPr/>
        </p:nvPicPr>
        <p:blipFill rotWithShape="1">
          <a:blip r:embed="rId11">
            <a:extLst>
              <a:ext uri="{28A0092B-C50C-407E-A947-70E740481C1C}">
                <a14:useLocalDpi xmlns:a14="http://schemas.microsoft.com/office/drawing/2010/main" val="0"/>
              </a:ext>
            </a:extLst>
          </a:blip>
          <a:srcRect l="12564" t="10796" r="12750" b="25379"/>
          <a:stretch/>
        </p:blipFill>
        <p:spPr>
          <a:xfrm>
            <a:off x="3276408" y="4204132"/>
            <a:ext cx="492774" cy="421117"/>
          </a:xfrm>
          <a:prstGeom prst="rect">
            <a:avLst/>
          </a:prstGeom>
        </p:spPr>
      </p:pic>
    </p:spTree>
  </p:cSld>
  <p:clrMapOvr>
    <a:masterClrMapping/>
  </p:clrMapOvr>
</p:sld>
</file>

<file path=ppt/theme/theme1.xml><?xml version="1.0" encoding="utf-8"?>
<a:theme xmlns:a="http://schemas.openxmlformats.org/drawingml/2006/main" name="defra-powerpoint-template-3">
  <a:themeElements>
    <a:clrScheme name="Defra palette">
      <a:dk1>
        <a:sysClr val="windowText" lastClr="000000"/>
      </a:dk1>
      <a:lt1>
        <a:sysClr val="window" lastClr="FFFFFF"/>
      </a:lt1>
      <a:dk2>
        <a:srgbClr val="00AF41"/>
      </a:dk2>
      <a:lt2>
        <a:srgbClr val="FFFFFF"/>
      </a:lt2>
      <a:accent1>
        <a:srgbClr val="00AF41"/>
      </a:accent1>
      <a:accent2>
        <a:srgbClr val="8FBF41"/>
      </a:accent2>
      <a:accent3>
        <a:srgbClr val="FFD500"/>
      </a:accent3>
      <a:accent4>
        <a:srgbClr val="DE2B29"/>
      </a:accent4>
      <a:accent5>
        <a:srgbClr val="F59A00"/>
      </a:accent5>
      <a:accent6>
        <a:srgbClr val="007BC4"/>
      </a:accent6>
      <a:hlink>
        <a:srgbClr val="D51067"/>
      </a:hlink>
      <a:folHlink>
        <a:srgbClr val="6D307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1756_Defra_Powerpoint_template_v3.potx" id="{9FA114EF-0F28-45DA-BD28-1DBA18000EF3}" vid="{39D81AC2-6EAA-48ED-836F-6F337E5C2D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efra document" ma:contentTypeID="0x010100A5BF1C78D9F64B679A5EBDE1C6598EBC01007902036AF5B2AE4EB5EAD8597AB42EE1" ma:contentTypeVersion="96" ma:contentTypeDescription="new Document or upload" ma:contentTypeScope="" ma:versionID="0ed3cc99fa630197b850f0b4466f82c7">
  <xsd:schema xmlns:xsd="http://www.w3.org/2001/XMLSchema" xmlns:xs="http://www.w3.org/2001/XMLSchema" xmlns:p="http://schemas.microsoft.com/office/2006/metadata/properties" xmlns:ns2="8815f886-2b6b-41fb-82a2-cff1c061b5b9" xmlns:ns3="662745e8-e224-48e8-a2e3-254862b8c2f5" xmlns:ns4="d1760dee-f388-41f4-bd25-b89972f2dbe1" targetNamespace="http://schemas.microsoft.com/office/2006/metadata/properties" ma:root="true" ma:fieldsID="9fe1058f9b06d0d4d2be16c008ff4930" ns2:_="" ns3:_="" ns4:_="">
    <xsd:import namespace="8815f886-2b6b-41fb-82a2-cff1c061b5b9"/>
    <xsd:import namespace="662745e8-e224-48e8-a2e3-254862b8c2f5"/>
    <xsd:import namespace="d1760dee-f388-41f4-bd25-b89972f2dbe1"/>
    <xsd:element name="properties">
      <xsd:complexType>
        <xsd:sequence>
          <xsd:element name="documentManagement">
            <xsd:complexType>
              <xsd:all>
                <xsd:element ref="ns2:dlc_EmailSubject" minOccurs="0"/>
                <xsd:element ref="ns2:dlc_EmailTo" minOccurs="0"/>
                <xsd:element ref="ns2:dlc_EmailFrom" minOccurs="0"/>
                <xsd:element ref="ns2:dlc_EmailCC" minOccurs="0"/>
                <xsd:element ref="ns2:dlc_EmailSentUTC" minOccurs="0"/>
                <xsd:element ref="ns2:dlc_EmailReceivedUTC" minOccurs="0"/>
                <xsd:element ref="ns3:HOMigrated" minOccurs="0"/>
                <xsd:element ref="ns3:Team" minOccurs="0"/>
                <xsd:element ref="ns3:Topic" minOccurs="0"/>
                <xsd:element ref="ns3:ddeb1fd0a9ad4436a96525d34737dc44" minOccurs="0"/>
                <xsd:element ref="ns3:k85d23755b3a46b5a51451cf336b2e9b" minOccurs="0"/>
                <xsd:element ref="ns3:fe59e9859d6a491389c5b03567f5dda5" minOccurs="0"/>
                <xsd:element ref="ns3:n7493b4506bf40e28c373b1e51a33445" minOccurs="0"/>
                <xsd:element ref="ns3:TaxCatchAllLabel" minOccurs="0"/>
                <xsd:element ref="ns3:cf401361b24e474cb011be6eb76c0e76" minOccurs="0"/>
                <xsd:element ref="ns2:bcb1675984d34ae3a1ed6b6e433c98de" minOccurs="0"/>
                <xsd:element ref="ns3:lae2bfa7b6474897ab4a53f76ea236c7" minOccurs="0"/>
                <xsd:element ref="ns2:peb8f3fab875401ca34a9f28cac46400" minOccurs="0"/>
                <xsd:element ref="ns3:TaxCatchAll"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15f886-2b6b-41fb-82a2-cff1c061b5b9" elementFormDefault="qualified">
    <xsd:import namespace="http://schemas.microsoft.com/office/2006/documentManagement/types"/>
    <xsd:import namespace="http://schemas.microsoft.com/office/infopath/2007/PartnerControls"/>
    <xsd:element name="dlc_EmailSubject" ma:index="4" nillable="true" ma:displayName="Subject" ma:internalName="dlc_EmailSubject" ma:readOnly="false">
      <xsd:simpleType>
        <xsd:restriction base="dms:Note"/>
      </xsd:simpleType>
    </xsd:element>
    <xsd:element name="dlc_EmailTo" ma:index="5" nillable="true" ma:displayName="To" ma:internalName="dlc_EmailTo" ma:readOnly="false">
      <xsd:simpleType>
        <xsd:restriction base="dms:Note"/>
      </xsd:simpleType>
    </xsd:element>
    <xsd:element name="dlc_EmailFrom" ma:index="6" nillable="true" ma:displayName="From" ma:internalName="dlc_EmailFrom" ma:readOnly="false">
      <xsd:simpleType>
        <xsd:restriction base="dms:Text">
          <xsd:maxLength value="255"/>
        </xsd:restriction>
      </xsd:simpleType>
    </xsd:element>
    <xsd:element name="dlc_EmailCC" ma:index="7" nillable="true" ma:displayName="CC" ma:internalName="dlc_EmailCC" ma:readOnly="false">
      <xsd:simpleType>
        <xsd:restriction base="dms:Note">
          <xsd:maxLength value="255"/>
        </xsd:restriction>
      </xsd:simpleType>
    </xsd:element>
    <xsd:element name="dlc_EmailSentUTC" ma:index="8" nillable="true" ma:displayName="Date Sent" ma:format="DateTime" ma:internalName="dlc_EmailSentUTC" ma:readOnly="false">
      <xsd:simpleType>
        <xsd:restriction base="dms:DateTime"/>
      </xsd:simpleType>
    </xsd:element>
    <xsd:element name="dlc_EmailReceivedUTC" ma:index="9" nillable="true" ma:displayName="Date Received" ma:format="DateTime" ma:internalName="dlc_EmailReceivedUTC" ma:readOnly="false">
      <xsd:simpleType>
        <xsd:restriction base="dms:DateTime"/>
      </xsd:simpleType>
    </xsd:element>
    <xsd:element name="bcb1675984d34ae3a1ed6b6e433c98de" ma:index="31" nillable="true" ma:taxonomy="true" ma:internalName="bcb1675984d34ae3a1ed6b6e433c98de" ma:taxonomyFieldName="Directorate" ma:displayName="Directorate" ma:readOnly="false" ma:fieldId="{bcb16759-84d3-4ae3-a1ed-6b6e433c98de}" ma:sspId="d1117845-93f6-4da3-abaa-fcb4fa669c78" ma:termSetId="a3042207-bc74-4e42-93b3-dbb4e6115b83" ma:anchorId="00000000-0000-0000-0000-000000000000" ma:open="false" ma:isKeyword="false">
      <xsd:complexType>
        <xsd:sequence>
          <xsd:element ref="pc:Terms" minOccurs="0" maxOccurs="1"/>
        </xsd:sequence>
      </xsd:complexType>
    </xsd:element>
    <xsd:element name="peb8f3fab875401ca34a9f28cac46400" ma:index="33" nillable="true" ma:taxonomy="true" ma:internalName="peb8f3fab875401ca34a9f28cac46400" ma:taxonomyFieldName="SecurityClassification" ma:displayName="SecurityClassification" ma:readOnly="false" ma:fieldId="{9eb8f3fa-b875-401c-a34a-9f28cac46400}" ma:sspId="d1117845-93f6-4da3-abaa-fcb4fa669c78" ma:termSetId="cb8bbbf2-2a11-43af-a18e-40ed7c8e4b1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62745e8-e224-48e8-a2e3-254862b8c2f5" elementFormDefault="qualified">
    <xsd:import namespace="http://schemas.microsoft.com/office/2006/documentManagement/types"/>
    <xsd:import namespace="http://schemas.microsoft.com/office/infopath/2007/PartnerControls"/>
    <xsd:element name="HOMigrated" ma:index="15" nillable="true" ma:displayName="Migrated" ma:default="0" ma:internalName="HOMigrated">
      <xsd:simpleType>
        <xsd:restriction base="dms:Boolean"/>
      </xsd:simpleType>
    </xsd:element>
    <xsd:element name="Team" ma:index="17" nillable="true" ma:displayName="Team" ma:default="EUIT Share" ma:internalName="Team">
      <xsd:simpleType>
        <xsd:restriction base="dms:Text"/>
      </xsd:simpleType>
    </xsd:element>
    <xsd:element name="Topic" ma:index="18" nillable="true" ma:displayName="Topic" ma:default="Open Share" ma:internalName="Topic">
      <xsd:simpleType>
        <xsd:restriction base="dms:Text"/>
      </xsd:simpleType>
    </xsd:element>
    <xsd:element name="ddeb1fd0a9ad4436a96525d34737dc44" ma:index="21" nillable="true" ma:taxonomy="true" ma:internalName="ddeb1fd0a9ad4436a96525d34737dc44" ma:taxonomyFieldName="Distribution" ma:displayName="Distribution" ma:readOnly="false" ma:default="9;#Internal Defra Group|0867f7b3-e76e-40ca-bb1f-5ba341a49230" ma:fieldId="{ddeb1fd0-a9ad-4436-a965-25d34737dc44}" ma:sspId="d1117845-93f6-4da3-abaa-fcb4fa669c78" ma:termSetId="9c8b5dbf-8bad-46e4-8055-6e01c16178d6" ma:anchorId="00000000-0000-0000-0000-000000000000" ma:open="false" ma:isKeyword="false">
      <xsd:complexType>
        <xsd:sequence>
          <xsd:element ref="pc:Terms" minOccurs="0" maxOccurs="1"/>
        </xsd:sequence>
      </xsd:complexType>
    </xsd:element>
    <xsd:element name="k85d23755b3a46b5a51451cf336b2e9b" ma:index="22" nillable="true" ma:taxonomy="true" ma:internalName="k85d23755b3a46b5a51451cf336b2e9b" ma:taxonomyFieldName="InformationType" ma:displayName="Information Type" ma:readOnly="false" ma:fieldId="{485d2375-5b3a-46b5-a514-51cf336b2e9b}" ma:sspId="d1117845-93f6-4da3-abaa-fcb4fa669c78" ma:termSetId="75cb3767-2327-4339-b999-281b3f58ac0a" ma:anchorId="00000000-0000-0000-0000-000000000000" ma:open="false" ma:isKeyword="false">
      <xsd:complexType>
        <xsd:sequence>
          <xsd:element ref="pc:Terms" minOccurs="0" maxOccurs="1"/>
        </xsd:sequence>
      </xsd:complexType>
    </xsd:element>
    <xsd:element name="fe59e9859d6a491389c5b03567f5dda5" ma:index="23" nillable="true" ma:taxonomy="true" ma:internalName="fe59e9859d6a491389c5b03567f5dda5" ma:taxonomyFieldName="OrganisationalUnit" ma:displayName="Organisational Unit" ma:readOnly="false" ma:default="8;#Core Defra|026223dd-2e56-4615-868d-7c5bfd566810" ma:fieldId="{fe59e985-9d6a-4913-89c5-b03567f5dda5}" ma:sspId="d1117845-93f6-4da3-abaa-fcb4fa669c78" ma:termSetId="55eb802e-fbca-455b-a7d2-d5919d4ea3d2" ma:anchorId="00000000-0000-0000-0000-000000000000" ma:open="false" ma:isKeyword="false">
      <xsd:complexType>
        <xsd:sequence>
          <xsd:element ref="pc:Terms" minOccurs="0" maxOccurs="1"/>
        </xsd:sequence>
      </xsd:complexType>
    </xsd:element>
    <xsd:element name="n7493b4506bf40e28c373b1e51a33445" ma:index="24" nillable="true" ma:taxonomy="true" ma:internalName="n7493b4506bf40e28c373b1e51a33445" ma:taxonomyFieldName="HOSiteType" ma:displayName="Site type" ma:readOnly="false" ma:default="10;#Team|ff0485df-0575-416f-802f-e999165821b7" ma:fieldId="{77493b45-06bf-40e2-8c37-3b1e51a33445}" ma:sspId="d1117845-93f6-4da3-abaa-fcb4fa669c78" ma:termSetId="4518b03a-1a05-49af-8bf2-e5548589f21b" ma:anchorId="00000000-0000-0000-0000-000000000000" ma:open="false" ma:isKeyword="false">
      <xsd:complexType>
        <xsd:sequence>
          <xsd:element ref="pc:Terms" minOccurs="0" maxOccurs="1"/>
        </xsd:sequence>
      </xsd:complexType>
    </xsd:element>
    <xsd:element name="TaxCatchAllLabel" ma:index="26" nillable="true" ma:displayName="Taxonomy Catch All Column1" ma:hidden="true" ma:list="{ade2b574-5b6f-439e-ad2d-560fd31f3981}" ma:internalName="TaxCatchAllLabel" ma:readOnly="false" ma:showField="CatchAllDataLabel" ma:web="8815f886-2b6b-41fb-82a2-cff1c061b5b9">
      <xsd:complexType>
        <xsd:complexContent>
          <xsd:extension base="dms:MultiChoiceLookup">
            <xsd:sequence>
              <xsd:element name="Value" type="dms:Lookup" maxOccurs="unbounded" minOccurs="0" nillable="true"/>
            </xsd:sequence>
          </xsd:extension>
        </xsd:complexContent>
      </xsd:complexType>
    </xsd:element>
    <xsd:element name="cf401361b24e474cb011be6eb76c0e76" ma:index="28" ma:taxonomy="true" ma:internalName="cf401361b24e474cb011be6eb76c0e76" ma:taxonomyFieldName="HOCopyrightLevel" ma:displayName="Copyright level" ma:readOnly="false" ma:default="7;#Crown|69589897-2828-4761-976e-717fd8e631c9" ma:fieldId="{cf401361-b24e-474c-b011-be6eb76c0e76}" ma:sspId="d1117845-93f6-4da3-abaa-fcb4fa669c78" ma:termSetId="bdd694c6-7266-48f2-93d6-d15992cd203e" ma:anchorId="00000000-0000-0000-0000-000000000000" ma:open="false" ma:isKeyword="false">
      <xsd:complexType>
        <xsd:sequence>
          <xsd:element ref="pc:Terms" minOccurs="0" maxOccurs="1"/>
        </xsd:sequence>
      </xsd:complexType>
    </xsd:element>
    <xsd:element name="lae2bfa7b6474897ab4a53f76ea236c7" ma:index="32" ma:taxonomy="true" ma:internalName="lae2bfa7b6474897ab4a53f76ea236c7" ma:taxonomyFieldName="HOGovernmentSecurityClassification" ma:displayName="Government Security Classification" ma:readOnly="false" ma:default="6;#Official|14c80daa-741b-422c-9722-f71693c9ede4" ma:fieldId="{5ae2bfa7-b647-4897-ab4a-53f76ea236c7}" ma:sspId="d1117845-93f6-4da3-abaa-fcb4fa669c78" ma:termSetId="56209604-fc17-4ace-9b7b-f45f0f17d50b" ma:anchorId="00000000-0000-0000-0000-000000000000" ma:open="false" ma:isKeyword="false">
      <xsd:complexType>
        <xsd:sequence>
          <xsd:element ref="pc:Terms" minOccurs="0" maxOccurs="1"/>
        </xsd:sequence>
      </xsd:complexType>
    </xsd:element>
    <xsd:element name="TaxCatchAll" ma:index="34" nillable="true" ma:displayName="Taxonomy Catch All Column" ma:hidden="true" ma:list="{ade2b574-5b6f-439e-ad2d-560fd31f3981}" ma:internalName="TaxCatchAll" ma:readOnly="false" ma:showField="CatchAllData" ma:web="8815f886-2b6b-41fb-82a2-cff1c061b5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1760dee-f388-41f4-bd25-b89972f2dbe1" elementFormDefault="qualified">
    <xsd:import namespace="http://schemas.microsoft.com/office/2006/documentManagement/types"/>
    <xsd:import namespace="http://schemas.microsoft.com/office/infopath/2007/PartnerControls"/>
    <xsd:element name="MediaServiceMetadata" ma:index="35" nillable="true" ma:displayName="MediaServiceMetadata" ma:hidden="true" ma:internalName="MediaServiceMetadata" ma:readOnly="true">
      <xsd:simpleType>
        <xsd:restriction base="dms:Note"/>
      </xsd:simpleType>
    </xsd:element>
    <xsd:element name="MediaServiceFastMetadata" ma:index="36" nillable="true" ma:displayName="MediaServiceFastMetadata" ma:hidden="true" ma:internalName="MediaServiceFastMetadata" ma:readOnly="true">
      <xsd:simpleType>
        <xsd:restriction base="dms:Note"/>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lc_EmailSubject xmlns="8815f886-2b6b-41fb-82a2-cff1c061b5b9" xsi:nil="true"/>
    <cf401361b24e474cb011be6eb76c0e76 xmlns="662745e8-e224-48e8-a2e3-254862b8c2f5">
      <Terms xmlns="http://schemas.microsoft.com/office/infopath/2007/PartnerControls">
        <TermInfo xmlns="http://schemas.microsoft.com/office/infopath/2007/PartnerControls">
          <TermName xmlns="http://schemas.microsoft.com/office/infopath/2007/PartnerControls">Crown</TermName>
          <TermId xmlns="http://schemas.microsoft.com/office/infopath/2007/PartnerControls">69589897-2828-4761-976e-717fd8e631c9</TermId>
        </TermInfo>
      </Terms>
    </cf401361b24e474cb011be6eb76c0e76>
    <peb8f3fab875401ca34a9f28cac46400 xmlns="8815f886-2b6b-41fb-82a2-cff1c061b5b9">
      <Terms xmlns="http://schemas.microsoft.com/office/infopath/2007/PartnerControls"/>
    </peb8f3fab875401ca34a9f28cac46400>
    <dlc_EmailCC xmlns="8815f886-2b6b-41fb-82a2-cff1c061b5b9" xsi:nil="true"/>
    <k85d23755b3a46b5a51451cf336b2e9b xmlns="662745e8-e224-48e8-a2e3-254862b8c2f5">
      <Terms xmlns="http://schemas.microsoft.com/office/infopath/2007/PartnerControls"/>
    </k85d23755b3a46b5a51451cf336b2e9b>
    <TaxCatchAllLabel xmlns="662745e8-e224-48e8-a2e3-254862b8c2f5"/>
    <Topic xmlns="662745e8-e224-48e8-a2e3-254862b8c2f5">Open Share</Topic>
    <HOMigrated xmlns="662745e8-e224-48e8-a2e3-254862b8c2f5">false</HOMigrated>
    <ddeb1fd0a9ad4436a96525d34737dc44 xmlns="662745e8-e224-48e8-a2e3-254862b8c2f5">
      <Terms xmlns="http://schemas.microsoft.com/office/infopath/2007/PartnerControls">
        <TermInfo xmlns="http://schemas.microsoft.com/office/infopath/2007/PartnerControls">
          <TermName xmlns="http://schemas.microsoft.com/office/infopath/2007/PartnerControls">Internal Defra Group</TermName>
          <TermId xmlns="http://schemas.microsoft.com/office/infopath/2007/PartnerControls">0867f7b3-e76e-40ca-bb1f-5ba341a49230</TermId>
        </TermInfo>
      </Terms>
    </ddeb1fd0a9ad4436a96525d34737dc44>
    <dlc_EmailTo xmlns="8815f886-2b6b-41fb-82a2-cff1c061b5b9" xsi:nil="true"/>
    <lae2bfa7b6474897ab4a53f76ea236c7 xmlns="662745e8-e224-48e8-a2e3-254862b8c2f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14c80daa-741b-422c-9722-f71693c9ede4</TermId>
        </TermInfo>
      </Terms>
    </lae2bfa7b6474897ab4a53f76ea236c7>
    <TaxCatchAll xmlns="662745e8-e224-48e8-a2e3-254862b8c2f5">
      <Value>6</Value>
      <Value>10</Value>
      <Value>9</Value>
      <Value>8</Value>
      <Value>7</Value>
    </TaxCatchAll>
    <dlc_EmailSentUTC xmlns="8815f886-2b6b-41fb-82a2-cff1c061b5b9" xsi:nil="true"/>
    <dlc_EmailReceivedUTC xmlns="8815f886-2b6b-41fb-82a2-cff1c061b5b9" xsi:nil="true"/>
    <dlc_EmailFrom xmlns="8815f886-2b6b-41fb-82a2-cff1c061b5b9" xsi:nil="true"/>
    <fe59e9859d6a491389c5b03567f5dda5 xmlns="662745e8-e224-48e8-a2e3-254862b8c2f5">
      <Terms xmlns="http://schemas.microsoft.com/office/infopath/2007/PartnerControls">
        <TermInfo xmlns="http://schemas.microsoft.com/office/infopath/2007/PartnerControls">
          <TermName xmlns="http://schemas.microsoft.com/office/infopath/2007/PartnerControls">Core Defra</TermName>
          <TermId xmlns="http://schemas.microsoft.com/office/infopath/2007/PartnerControls">026223dd-2e56-4615-868d-7c5bfd566810</TermId>
        </TermInfo>
      </Terms>
    </fe59e9859d6a491389c5b03567f5dda5>
    <Team xmlns="662745e8-e224-48e8-a2e3-254862b8c2f5">EUIT Share</Team>
    <n7493b4506bf40e28c373b1e51a33445 xmlns="662745e8-e224-48e8-a2e3-254862b8c2f5">
      <Terms xmlns="http://schemas.microsoft.com/office/infopath/2007/PartnerControls">
        <TermInfo xmlns="http://schemas.microsoft.com/office/infopath/2007/PartnerControls">
          <TermName xmlns="http://schemas.microsoft.com/office/infopath/2007/PartnerControls">Team</TermName>
          <TermId xmlns="http://schemas.microsoft.com/office/infopath/2007/PartnerControls">ff0485df-0575-416f-802f-e999165821b7</TermId>
        </TermInfo>
      </Terms>
    </n7493b4506bf40e28c373b1e51a33445>
    <bcb1675984d34ae3a1ed6b6e433c98de xmlns="8815f886-2b6b-41fb-82a2-cff1c061b5b9">
      <Terms xmlns="http://schemas.microsoft.com/office/infopath/2007/PartnerControls"/>
    </bcb1675984d34ae3a1ed6b6e433c98de>
  </documentManagement>
</p:properties>
</file>

<file path=customXml/item4.xml><?xml version="1.0" encoding="utf-8"?>
<LongProperties xmlns="http://schemas.microsoft.com/office/2006/metadata/longProperties">
  <LongProp xmlns="" name="TaxCatchAll"><![CDATA[6;#Official|14c80daa-741b-422c-9722-f71693c9ede4;#10;#Team|ff0485df-0575-416f-802f-e999165821b7;#9;#Internal Defra Group|0867f7b3-e76e-40ca-bb1f-5ba341a49230;#8;#Core Defra|026223dd-2e56-4615-868d-7c5bfd566810;#7;#Crown|69589897-2828-4761-976e-717fd8e631c9]]></LongProp>
</LongProperties>
</file>

<file path=customXml/itemProps1.xml><?xml version="1.0" encoding="utf-8"?>
<ds:datastoreItem xmlns:ds="http://schemas.openxmlformats.org/officeDocument/2006/customXml" ds:itemID="{8D1BCB09-1F90-42CA-A81E-010FC375FB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15f886-2b6b-41fb-82a2-cff1c061b5b9"/>
    <ds:schemaRef ds:uri="662745e8-e224-48e8-a2e3-254862b8c2f5"/>
    <ds:schemaRef ds:uri="d1760dee-f388-41f4-bd25-b89972f2d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77F83A-C33F-4C19-B466-A01DC534FDE8}">
  <ds:schemaRefs>
    <ds:schemaRef ds:uri="http://schemas.microsoft.com/sharepoint/v3/contenttype/forms"/>
  </ds:schemaRefs>
</ds:datastoreItem>
</file>

<file path=customXml/itemProps3.xml><?xml version="1.0" encoding="utf-8"?>
<ds:datastoreItem xmlns:ds="http://schemas.openxmlformats.org/officeDocument/2006/customXml" ds:itemID="{8D1D47F1-6EA9-4D2E-AC8C-D5A20D11F74C}">
  <ds:schemaRefs>
    <ds:schemaRef ds:uri="http://purl.org/dc/dcmitype/"/>
    <ds:schemaRef ds:uri="http://www.w3.org/XML/1998/namespace"/>
    <ds:schemaRef ds:uri="662745e8-e224-48e8-a2e3-254862b8c2f5"/>
    <ds:schemaRef ds:uri="d1760dee-f388-41f4-bd25-b89972f2dbe1"/>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8815f886-2b6b-41fb-82a2-cff1c061b5b9"/>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02B59771-F2C0-45BB-80D6-3FB322BAAB23}">
  <ds:schemaRefs>
    <ds:schemaRef ds:uri="http://schemas.microsoft.com/office/2006/metadata/longProperties"/>
    <ds:schemaRef ds:uri=""/>
  </ds:schemaRefs>
</ds:datastoreItem>
</file>

<file path=docProps/app.xml><?xml version="1.0" encoding="utf-8"?>
<Properties xmlns="http://schemas.openxmlformats.org/officeDocument/2006/extended-properties" xmlns:vt="http://schemas.openxmlformats.org/officeDocument/2006/docPropsVTypes">
  <TotalTime>0</TotalTime>
  <Words>3907</Words>
  <Application>Microsoft Office PowerPoint</Application>
  <PresentationFormat>On-screen Show (16:9)</PresentationFormat>
  <Paragraphs>246</Paragraphs>
  <Slides>19</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Wingdings</vt:lpstr>
      <vt:lpstr>defra-powerpoint-template-3</vt:lpstr>
      <vt:lpstr>Office Theme</vt:lpstr>
      <vt:lpstr>Defra EU Rules of Origin Business Guidance Presentation</vt:lpstr>
      <vt:lpstr>What are Rules of Origin?</vt:lpstr>
      <vt:lpstr>Trading with the EU</vt:lpstr>
      <vt:lpstr>Products that are automatically eligible for preferential treatment (UK “wholly originating”)</vt:lpstr>
      <vt:lpstr>General principles</vt:lpstr>
      <vt:lpstr>Change of Tariff Classification (CTC)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Proving Origin When Importing Goods</vt:lpstr>
      <vt:lpstr>Proving Origin When Exporting Goods</vt:lpstr>
      <vt:lpstr>PowerPoint Presentation</vt:lpstr>
      <vt:lpstr>Rules of Origin Administration Easements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Rules of Origin Stakeholder Guidance</dc:title>
  <dc:creator>Sonuvar, Tanyel</dc:creator>
  <cp:lastModifiedBy>Pryse, Sion</cp:lastModifiedBy>
  <cp:revision>597</cp:revision>
  <dcterms:created xsi:type="dcterms:W3CDTF">2020-11-25T15:56:55Z</dcterms:created>
  <dcterms:modified xsi:type="dcterms:W3CDTF">2021-01-04T13:40:50Z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rmationType">
    <vt:lpwstr/>
  </property>
  <property fmtid="{D5CDD505-2E9C-101B-9397-08002B2CF9AE}" pid="3" name="Distribution">
    <vt:lpwstr>9;#Internal Defra Group|0867f7b3-e76e-40ca-bb1f-5ba341a49230</vt:lpwstr>
  </property>
  <property fmtid="{D5CDD505-2E9C-101B-9397-08002B2CF9AE}" pid="4" name="SecurityClassification">
    <vt:lpwstr/>
  </property>
  <property fmtid="{D5CDD505-2E9C-101B-9397-08002B2CF9AE}" pid="5" name="HOCopyrightLevel">
    <vt:lpwstr>7;#Crown|69589897-2828-4761-976e-717fd8e631c9</vt:lpwstr>
  </property>
  <property fmtid="{D5CDD505-2E9C-101B-9397-08002B2CF9AE}" pid="6" name="HOGovernmentSecurityClassification">
    <vt:lpwstr>6;#Official|14c80daa-741b-422c-9722-f71693c9ede4</vt:lpwstr>
  </property>
  <property fmtid="{D5CDD505-2E9C-101B-9397-08002B2CF9AE}" pid="7" name="HOSiteType">
    <vt:lpwstr>10;#Team|ff0485df-0575-416f-802f-e999165821b7</vt:lpwstr>
  </property>
  <property fmtid="{D5CDD505-2E9C-101B-9397-08002B2CF9AE}" pid="8" name="OrganisationalUnit">
    <vt:lpwstr>8;#Core Defra|026223dd-2e56-4615-868d-7c5bfd566810</vt:lpwstr>
  </property>
  <property fmtid="{D5CDD505-2E9C-101B-9397-08002B2CF9AE}" pid="9" name="Directorate">
    <vt:lpwstr/>
  </property>
  <property fmtid="{D5CDD505-2E9C-101B-9397-08002B2CF9AE}" pid="10" name="ContentTypeId">
    <vt:lpwstr>0x010100A5BF1C78D9F64B679A5EBDE1C6598EBC01007902036AF5B2AE4EB5EAD8597AB42EE1</vt:lpwstr>
  </property>
</Properties>
</file>